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314" r:id="rId3"/>
    <p:sldId id="257" r:id="rId4"/>
    <p:sldId id="258" r:id="rId5"/>
    <p:sldId id="297" r:id="rId6"/>
    <p:sldId id="259" r:id="rId7"/>
    <p:sldId id="293" r:id="rId8"/>
    <p:sldId id="280" r:id="rId9"/>
    <p:sldId id="281" r:id="rId10"/>
    <p:sldId id="292" r:id="rId11"/>
    <p:sldId id="282" r:id="rId12"/>
    <p:sldId id="283" r:id="rId13"/>
    <p:sldId id="294" r:id="rId14"/>
    <p:sldId id="284" r:id="rId15"/>
    <p:sldId id="285" r:id="rId16"/>
    <p:sldId id="286" r:id="rId17"/>
    <p:sldId id="288" r:id="rId18"/>
    <p:sldId id="295" r:id="rId19"/>
    <p:sldId id="290" r:id="rId20"/>
    <p:sldId id="289" r:id="rId21"/>
    <p:sldId id="296" r:id="rId22"/>
    <p:sldId id="291" r:id="rId23"/>
    <p:sldId id="298" r:id="rId24"/>
    <p:sldId id="262" r:id="rId25"/>
    <p:sldId id="263" r:id="rId26"/>
    <p:sldId id="267" r:id="rId27"/>
    <p:sldId id="264" r:id="rId28"/>
    <p:sldId id="266" r:id="rId29"/>
    <p:sldId id="265" r:id="rId30"/>
    <p:sldId id="268" r:id="rId31"/>
    <p:sldId id="269" r:id="rId32"/>
    <p:sldId id="270" r:id="rId33"/>
    <p:sldId id="306" r:id="rId34"/>
    <p:sldId id="272" r:id="rId35"/>
    <p:sldId id="273" r:id="rId36"/>
    <p:sldId id="299" r:id="rId37"/>
    <p:sldId id="274" r:id="rId38"/>
    <p:sldId id="300" r:id="rId39"/>
    <p:sldId id="277" r:id="rId40"/>
    <p:sldId id="301" r:id="rId41"/>
    <p:sldId id="312" r:id="rId42"/>
    <p:sldId id="302" r:id="rId43"/>
    <p:sldId id="307" r:id="rId44"/>
    <p:sldId id="303" r:id="rId45"/>
    <p:sldId id="308" r:id="rId46"/>
    <p:sldId id="304" r:id="rId47"/>
    <p:sldId id="305" r:id="rId48"/>
    <p:sldId id="313" r:id="rId49"/>
    <p:sldId id="261" r:id="rId50"/>
    <p:sldId id="309" r:id="rId51"/>
    <p:sldId id="271" r:id="rId52"/>
    <p:sldId id="310" r:id="rId53"/>
    <p:sldId id="311" r:id="rId54"/>
    <p:sldId id="260" r:id="rId55"/>
    <p:sldId id="275" r:id="rId56"/>
    <p:sldId id="278" r:id="rId57"/>
    <p:sldId id="276" r:id="rId58"/>
    <p:sldId id="27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816" autoAdjust="0"/>
  </p:normalViewPr>
  <p:slideViewPr>
    <p:cSldViewPr snapToGrid="0">
      <p:cViewPr varScale="1">
        <p:scale>
          <a:sx n="112" d="100"/>
          <a:sy n="112" d="100"/>
        </p:scale>
        <p:origin x="480" y="5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F02FE-F05C-40CB-A686-A5B2F3C8AAE3}" type="datetimeFigureOut">
              <a:rPr lang="en-GB" smtClean="0"/>
              <a:t>29/02/2024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B209C8-4815-4315-8EA3-BE743727C094}" type="slidenum">
              <a:rPr lang="en-GB" smtClean="0"/>
              <a:t>‹#›</a:t>
            </a:fld>
            <a:endParaRPr lang="en-GB"/>
          </a:p>
        </p:txBody>
      </p:sp>
    </p:spTree>
    <p:extLst>
      <p:ext uri="{BB962C8B-B14F-4D97-AF65-F5344CB8AC3E}">
        <p14:creationId xmlns:p14="http://schemas.microsoft.com/office/powerpoint/2010/main" val="3861439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1</a:t>
            </a:fld>
            <a:endParaRPr lang="en-GB"/>
          </a:p>
        </p:txBody>
      </p:sp>
    </p:spTree>
    <p:extLst>
      <p:ext uri="{BB962C8B-B14F-4D97-AF65-F5344CB8AC3E}">
        <p14:creationId xmlns:p14="http://schemas.microsoft.com/office/powerpoint/2010/main" val="138715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52337-D360-A774-DD2F-BE7982DB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38B6A-F952-A143-51A9-C1E70555C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D1F8C-65ED-535F-F105-56E5E6CF9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C45115-0286-5BAA-4122-BAFAD38F8A2F}"/>
              </a:ext>
            </a:extLst>
          </p:cNvPr>
          <p:cNvSpPr>
            <a:spLocks noGrp="1"/>
          </p:cNvSpPr>
          <p:nvPr>
            <p:ph type="sldNum" sz="quarter" idx="5"/>
          </p:nvPr>
        </p:nvSpPr>
        <p:spPr/>
        <p:txBody>
          <a:bodyPr/>
          <a:lstStyle/>
          <a:p>
            <a:fld id="{26B209C8-4815-4315-8EA3-BE743727C094}" type="slidenum">
              <a:rPr lang="en-GB" smtClean="0"/>
              <a:t>13</a:t>
            </a:fld>
            <a:endParaRPr lang="en-GB"/>
          </a:p>
        </p:txBody>
      </p:sp>
    </p:spTree>
    <p:extLst>
      <p:ext uri="{BB962C8B-B14F-4D97-AF65-F5344CB8AC3E}">
        <p14:creationId xmlns:p14="http://schemas.microsoft.com/office/powerpoint/2010/main" val="773816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information is currently stored only as a string, and an expression can only take one type. This is a bit of a shortcoming as it makes expressing things like type coercion more difficult.</a:t>
            </a:r>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14</a:t>
            </a:fld>
            <a:endParaRPr lang="en-GB"/>
          </a:p>
        </p:txBody>
      </p:sp>
    </p:spTree>
    <p:extLst>
      <p:ext uri="{BB962C8B-B14F-4D97-AF65-F5344CB8AC3E}">
        <p14:creationId xmlns:p14="http://schemas.microsoft.com/office/powerpoint/2010/main" val="3907329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overloading is not supported by WSIL so care would need to be taken to recognize it in a source language and handle appropriately.</a:t>
            </a:r>
          </a:p>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15</a:t>
            </a:fld>
            <a:endParaRPr lang="en-GB"/>
          </a:p>
        </p:txBody>
      </p:sp>
    </p:spTree>
    <p:extLst>
      <p:ext uri="{BB962C8B-B14F-4D97-AF65-F5344CB8AC3E}">
        <p14:creationId xmlns:p14="http://schemas.microsoft.com/office/powerpoint/2010/main" val="263546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16</a:t>
            </a:fld>
            <a:endParaRPr lang="en-GB"/>
          </a:p>
        </p:txBody>
      </p:sp>
    </p:spTree>
    <p:extLst>
      <p:ext uri="{BB962C8B-B14F-4D97-AF65-F5344CB8AC3E}">
        <p14:creationId xmlns:p14="http://schemas.microsoft.com/office/powerpoint/2010/main" val="572268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loop containing an if statement containing a break clause.</a:t>
            </a:r>
          </a:p>
          <a:p>
            <a:endParaRPr lang="en-US" dirty="0"/>
          </a:p>
          <a:p>
            <a:r>
              <a:rPr lang="en-US" dirty="0"/>
              <a:t>The loop entry is linked to the output of processing the loop body, the loop body passes back the entry point and exit points from the body block.</a:t>
            </a:r>
          </a:p>
          <a:p>
            <a:endParaRPr lang="en-US" dirty="0"/>
          </a:p>
          <a:p>
            <a:r>
              <a:rPr lang="en-US" dirty="0"/>
              <a:t>Processing the body block in turn returns the entry and exit points from the if statement.</a:t>
            </a:r>
          </a:p>
          <a:p>
            <a:endParaRPr lang="en-US" dirty="0"/>
          </a:p>
          <a:p>
            <a:r>
              <a:rPr lang="en-US" dirty="0"/>
              <a:t>Processing the if statement in turn returns the entry and exit points but also the deferred exit from the “break” clause.</a:t>
            </a:r>
          </a:p>
          <a:p>
            <a:endParaRPr lang="en-US" dirty="0"/>
          </a:p>
          <a:p>
            <a:r>
              <a:rPr lang="en-GB" dirty="0"/>
              <a:t>Each processing phase connects each prior statement to the next, and each exit point to the first statement following, but when the loop is processed the deferred exit is wired up to the loop exit point.</a:t>
            </a:r>
          </a:p>
        </p:txBody>
      </p:sp>
      <p:sp>
        <p:nvSpPr>
          <p:cNvPr id="4" name="Slide Number Placeholder 3"/>
          <p:cNvSpPr>
            <a:spLocks noGrp="1"/>
          </p:cNvSpPr>
          <p:nvPr>
            <p:ph type="sldNum" sz="quarter" idx="5"/>
          </p:nvPr>
        </p:nvSpPr>
        <p:spPr/>
        <p:txBody>
          <a:bodyPr/>
          <a:lstStyle/>
          <a:p>
            <a:fld id="{26B209C8-4815-4315-8EA3-BE743727C094}" type="slidenum">
              <a:rPr lang="en-GB" smtClean="0"/>
              <a:t>17</a:t>
            </a:fld>
            <a:endParaRPr lang="en-GB"/>
          </a:p>
        </p:txBody>
      </p:sp>
    </p:spTree>
    <p:extLst>
      <p:ext uri="{BB962C8B-B14F-4D97-AF65-F5344CB8AC3E}">
        <p14:creationId xmlns:p14="http://schemas.microsoft.com/office/powerpoint/2010/main" val="22779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3EB7A-7BD3-0B60-3F9E-CFD50E7AC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66591-B932-F4D5-880F-7FACD729A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D74AA-20E5-7945-6B46-21E4900B903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CC85CF7-77A4-84C8-75D2-1FB1C1D11AE4}"/>
              </a:ext>
            </a:extLst>
          </p:cNvPr>
          <p:cNvSpPr>
            <a:spLocks noGrp="1"/>
          </p:cNvSpPr>
          <p:nvPr>
            <p:ph type="sldNum" sz="quarter" idx="5"/>
          </p:nvPr>
        </p:nvSpPr>
        <p:spPr/>
        <p:txBody>
          <a:bodyPr/>
          <a:lstStyle/>
          <a:p>
            <a:fld id="{26B209C8-4815-4315-8EA3-BE743727C094}" type="slidenum">
              <a:rPr lang="en-GB" smtClean="0"/>
              <a:t>18</a:t>
            </a:fld>
            <a:endParaRPr lang="en-GB"/>
          </a:p>
        </p:txBody>
      </p:sp>
    </p:spTree>
    <p:extLst>
      <p:ext uri="{BB962C8B-B14F-4D97-AF65-F5344CB8AC3E}">
        <p14:creationId xmlns:p14="http://schemas.microsoft.com/office/powerpoint/2010/main" val="357559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19</a:t>
            </a:fld>
            <a:endParaRPr lang="en-GB"/>
          </a:p>
        </p:txBody>
      </p:sp>
    </p:spTree>
    <p:extLst>
      <p:ext uri="{BB962C8B-B14F-4D97-AF65-F5344CB8AC3E}">
        <p14:creationId xmlns:p14="http://schemas.microsoft.com/office/powerpoint/2010/main" val="2583684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20</a:t>
            </a:fld>
            <a:endParaRPr lang="en-GB"/>
          </a:p>
        </p:txBody>
      </p:sp>
    </p:spTree>
    <p:extLst>
      <p:ext uri="{BB962C8B-B14F-4D97-AF65-F5344CB8AC3E}">
        <p14:creationId xmlns:p14="http://schemas.microsoft.com/office/powerpoint/2010/main" val="306362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Stepping from one basic block to the next clones the state and updates the path, but more expensive types such as variables, sink matches, etc. are only copied when updated.</a:t>
            </a:r>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21</a:t>
            </a:fld>
            <a:endParaRPr lang="en-GB"/>
          </a:p>
        </p:txBody>
      </p:sp>
    </p:spTree>
    <p:extLst>
      <p:ext uri="{BB962C8B-B14F-4D97-AF65-F5344CB8AC3E}">
        <p14:creationId xmlns:p14="http://schemas.microsoft.com/office/powerpoint/2010/main" val="2591972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25</a:t>
            </a:fld>
            <a:endParaRPr lang="en-GB"/>
          </a:p>
        </p:txBody>
      </p:sp>
    </p:spTree>
    <p:extLst>
      <p:ext uri="{BB962C8B-B14F-4D97-AF65-F5344CB8AC3E}">
        <p14:creationId xmlns:p14="http://schemas.microsoft.com/office/powerpoint/2010/main" val="206164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3</a:t>
            </a:fld>
            <a:endParaRPr lang="en-GB"/>
          </a:p>
        </p:txBody>
      </p:sp>
    </p:spTree>
    <p:extLst>
      <p:ext uri="{BB962C8B-B14F-4D97-AF65-F5344CB8AC3E}">
        <p14:creationId xmlns:p14="http://schemas.microsoft.com/office/powerpoint/2010/main" val="3293290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30</a:t>
            </a:fld>
            <a:endParaRPr lang="en-GB"/>
          </a:p>
        </p:txBody>
      </p:sp>
    </p:spTree>
    <p:extLst>
      <p:ext uri="{BB962C8B-B14F-4D97-AF65-F5344CB8AC3E}">
        <p14:creationId xmlns:p14="http://schemas.microsoft.com/office/powerpoint/2010/main" val="735673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33</a:t>
            </a:fld>
            <a:endParaRPr lang="en-GB"/>
          </a:p>
        </p:txBody>
      </p:sp>
    </p:spTree>
    <p:extLst>
      <p:ext uri="{BB962C8B-B14F-4D97-AF65-F5344CB8AC3E}">
        <p14:creationId xmlns:p14="http://schemas.microsoft.com/office/powerpoint/2010/main" val="3584594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36</a:t>
            </a:fld>
            <a:endParaRPr lang="en-GB"/>
          </a:p>
        </p:txBody>
      </p:sp>
    </p:spTree>
    <p:extLst>
      <p:ext uri="{BB962C8B-B14F-4D97-AF65-F5344CB8AC3E}">
        <p14:creationId xmlns:p14="http://schemas.microsoft.com/office/powerpoint/2010/main" val="855781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57</a:t>
            </a:fld>
            <a:endParaRPr lang="en-GB"/>
          </a:p>
        </p:txBody>
      </p:sp>
    </p:spTree>
    <p:extLst>
      <p:ext uri="{BB962C8B-B14F-4D97-AF65-F5344CB8AC3E}">
        <p14:creationId xmlns:p14="http://schemas.microsoft.com/office/powerpoint/2010/main" val="186110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6</a:t>
            </a:fld>
            <a:endParaRPr lang="en-GB"/>
          </a:p>
        </p:txBody>
      </p:sp>
    </p:spTree>
    <p:extLst>
      <p:ext uri="{BB962C8B-B14F-4D97-AF65-F5344CB8AC3E}">
        <p14:creationId xmlns:p14="http://schemas.microsoft.com/office/powerpoint/2010/main" val="407562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E7C21-DAC4-8591-1DB2-01E7F30C1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246BA-3765-EA76-9B62-87043EA9D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B0D0E-39FD-AB85-9619-CD46D3368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FC5958-9EE4-B46D-F551-A5CC26AABDD4}"/>
              </a:ext>
            </a:extLst>
          </p:cNvPr>
          <p:cNvSpPr>
            <a:spLocks noGrp="1"/>
          </p:cNvSpPr>
          <p:nvPr>
            <p:ph type="sldNum" sz="quarter" idx="5"/>
          </p:nvPr>
        </p:nvSpPr>
        <p:spPr/>
        <p:txBody>
          <a:bodyPr/>
          <a:lstStyle/>
          <a:p>
            <a:fld id="{26B209C8-4815-4315-8EA3-BE743727C094}" type="slidenum">
              <a:rPr lang="en-GB" smtClean="0"/>
              <a:t>7</a:t>
            </a:fld>
            <a:endParaRPr lang="en-GB"/>
          </a:p>
        </p:txBody>
      </p:sp>
    </p:spTree>
    <p:extLst>
      <p:ext uri="{BB962C8B-B14F-4D97-AF65-F5344CB8AC3E}">
        <p14:creationId xmlns:p14="http://schemas.microsoft.com/office/powerpoint/2010/main" val="282383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Indirect recursion</a:t>
            </a:r>
            <a:r>
              <a:rPr lang="en-US" baseline="0" dirty="0"/>
              <a:t> needs to also be considered in the same way.</a:t>
            </a:r>
          </a:p>
          <a:p>
            <a:endParaRPr lang="en-US" dirty="0"/>
          </a:p>
          <a:p>
            <a:r>
              <a:rPr lang="en-US" dirty="0"/>
              <a:t>To make this process efficient various tricks are needed such as caching of intermediate results and disambiguation at as early a stage as possible.</a:t>
            </a:r>
          </a:p>
          <a:p>
            <a:endParaRPr lang="en-US" dirty="0"/>
          </a:p>
          <a:p>
            <a:r>
              <a:rPr lang="en-US" dirty="0"/>
              <a:t>Ultimately</a:t>
            </a:r>
            <a:r>
              <a:rPr lang="en-US" baseline="0" dirty="0"/>
              <a:t> will only use my parser for Java; it would be better to use open source parsers for simplicity/maintenance and to keep the translators open source.</a:t>
            </a:r>
            <a:endParaRPr lang="en-US" dirty="0"/>
          </a:p>
        </p:txBody>
      </p:sp>
      <p:sp>
        <p:nvSpPr>
          <p:cNvPr id="4" name="Slide Number Placeholder 3"/>
          <p:cNvSpPr>
            <a:spLocks noGrp="1"/>
          </p:cNvSpPr>
          <p:nvPr>
            <p:ph type="sldNum" sz="quarter" idx="5"/>
          </p:nvPr>
        </p:nvSpPr>
        <p:spPr/>
        <p:txBody>
          <a:bodyPr/>
          <a:lstStyle/>
          <a:p>
            <a:fld id="{26B209C8-4815-4315-8EA3-BE743727C094}" type="slidenum">
              <a:rPr lang="en-GB" smtClean="0"/>
              <a:t>8</a:t>
            </a:fld>
            <a:endParaRPr lang="en-GB"/>
          </a:p>
        </p:txBody>
      </p:sp>
    </p:spTree>
    <p:extLst>
      <p:ext uri="{BB962C8B-B14F-4D97-AF65-F5344CB8AC3E}">
        <p14:creationId xmlns:p14="http://schemas.microsoft.com/office/powerpoint/2010/main" val="286620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WSIL</a:t>
            </a:r>
            <a:r>
              <a:rPr lang="en-US" baseline="0" dirty="0"/>
              <a:t> trees can also have arbitrary data attached which enables language-specific extensions; Java annotations are an example of this since WSIL does not support annotations.</a:t>
            </a:r>
          </a:p>
          <a:p>
            <a:endParaRPr lang="en-US" baseline="0" dirty="0"/>
          </a:p>
          <a:p>
            <a:r>
              <a:rPr lang="en-US" baseline="0" dirty="0"/>
              <a:t>Only function call ambiguities are currently resolved but WSIL will have to be extended in the future to handle a larger range of ambiguities such as those arising from parsing C++.</a:t>
            </a:r>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9</a:t>
            </a:fld>
            <a:endParaRPr lang="en-GB"/>
          </a:p>
        </p:txBody>
      </p:sp>
    </p:spTree>
    <p:extLst>
      <p:ext uri="{BB962C8B-B14F-4D97-AF65-F5344CB8AC3E}">
        <p14:creationId xmlns:p14="http://schemas.microsoft.com/office/powerpoint/2010/main" val="85189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B5DB-BAB4-1BEF-62B8-3403906DD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9D8D0-050A-3A41-EB64-46DCEE44E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848D5-AADE-9CCE-B458-7C2EADDE15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9699175-E0F0-29B9-5E6E-7B0E6E85A7AA}"/>
              </a:ext>
            </a:extLst>
          </p:cNvPr>
          <p:cNvSpPr>
            <a:spLocks noGrp="1"/>
          </p:cNvSpPr>
          <p:nvPr>
            <p:ph type="sldNum" sz="quarter" idx="5"/>
          </p:nvPr>
        </p:nvSpPr>
        <p:spPr/>
        <p:txBody>
          <a:bodyPr/>
          <a:lstStyle/>
          <a:p>
            <a:fld id="{26B209C8-4815-4315-8EA3-BE743727C094}" type="slidenum">
              <a:rPr lang="en-GB" smtClean="0"/>
              <a:t>10</a:t>
            </a:fld>
            <a:endParaRPr lang="en-GB"/>
          </a:p>
        </p:txBody>
      </p:sp>
    </p:spTree>
    <p:extLst>
      <p:ext uri="{BB962C8B-B14F-4D97-AF65-F5344CB8AC3E}">
        <p14:creationId xmlns:p14="http://schemas.microsoft.com/office/powerpoint/2010/main" val="26249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KDB is currently</a:t>
            </a:r>
            <a:r>
              <a:rPr lang="en-US" baseline="0" dirty="0"/>
              <a:t> entire in memory; it wouldn’t be hard to write out parts to disk based on access frequency allowing processing of larger </a:t>
            </a:r>
            <a:r>
              <a:rPr lang="en-US" baseline="0"/>
              <a:t>projects.</a:t>
            </a:r>
            <a:endParaRPr lang="en-US" baseline="0" dirty="0"/>
          </a:p>
        </p:txBody>
      </p:sp>
      <p:sp>
        <p:nvSpPr>
          <p:cNvPr id="4" name="Slide Number Placeholder 3"/>
          <p:cNvSpPr>
            <a:spLocks noGrp="1"/>
          </p:cNvSpPr>
          <p:nvPr>
            <p:ph type="sldNum" sz="quarter" idx="5"/>
          </p:nvPr>
        </p:nvSpPr>
        <p:spPr/>
        <p:txBody>
          <a:bodyPr/>
          <a:lstStyle/>
          <a:p>
            <a:fld id="{26B209C8-4815-4315-8EA3-BE743727C094}" type="slidenum">
              <a:rPr lang="en-GB" smtClean="0"/>
              <a:t>11</a:t>
            </a:fld>
            <a:endParaRPr lang="en-GB"/>
          </a:p>
        </p:txBody>
      </p:sp>
    </p:spTree>
    <p:extLst>
      <p:ext uri="{BB962C8B-B14F-4D97-AF65-F5344CB8AC3E}">
        <p14:creationId xmlns:p14="http://schemas.microsoft.com/office/powerpoint/2010/main" val="3425374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essential part of semantic analysis because the same name can refer to many different things from different places within a codebase.</a:t>
            </a:r>
            <a:endParaRPr lang="en-GB" dirty="0"/>
          </a:p>
        </p:txBody>
      </p:sp>
      <p:sp>
        <p:nvSpPr>
          <p:cNvPr id="4" name="Slide Number Placeholder 3"/>
          <p:cNvSpPr>
            <a:spLocks noGrp="1"/>
          </p:cNvSpPr>
          <p:nvPr>
            <p:ph type="sldNum" sz="quarter" idx="5"/>
          </p:nvPr>
        </p:nvSpPr>
        <p:spPr/>
        <p:txBody>
          <a:bodyPr/>
          <a:lstStyle/>
          <a:p>
            <a:fld id="{26B209C8-4815-4315-8EA3-BE743727C094}" type="slidenum">
              <a:rPr lang="en-GB" smtClean="0"/>
              <a:t>12</a:t>
            </a:fld>
            <a:endParaRPr lang="en-GB"/>
          </a:p>
        </p:txBody>
      </p:sp>
    </p:spTree>
    <p:extLst>
      <p:ext uri="{BB962C8B-B14F-4D97-AF65-F5344CB8AC3E}">
        <p14:creationId xmlns:p14="http://schemas.microsoft.com/office/powerpoint/2010/main" val="1204997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2/29/2024</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2/29/2024</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peterwintersmith/crystalae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support@wsast.co.uk" TargetMode="External"/><Relationship Id="rId2" Type="http://schemas.openxmlformats.org/officeDocument/2006/relationships/hyperlink" Target="https://www.wsast.co.u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29A3-2C36-FAC0-20DB-8D1FC3A238A7}"/>
              </a:ext>
            </a:extLst>
          </p:cNvPr>
          <p:cNvSpPr>
            <a:spLocks noGrp="1"/>
          </p:cNvSpPr>
          <p:nvPr>
            <p:ph type="ctrTitle"/>
          </p:nvPr>
        </p:nvSpPr>
        <p:spPr/>
        <p:txBody>
          <a:bodyPr/>
          <a:lstStyle/>
          <a:p>
            <a:r>
              <a:rPr lang="en-US" dirty="0" err="1"/>
              <a:t>wSAST</a:t>
            </a:r>
            <a:endParaRPr lang="en-GB" dirty="0"/>
          </a:p>
        </p:txBody>
      </p:sp>
      <p:sp>
        <p:nvSpPr>
          <p:cNvPr id="3" name="Subtitle 2">
            <a:extLst>
              <a:ext uri="{FF2B5EF4-FFF2-40B4-BE49-F238E27FC236}">
                <a16:creationId xmlns:a16="http://schemas.microsoft.com/office/drawing/2014/main" id="{00DB191F-88EB-69FE-DE76-834FF037ADAD}"/>
              </a:ext>
            </a:extLst>
          </p:cNvPr>
          <p:cNvSpPr>
            <a:spLocks noGrp="1"/>
          </p:cNvSpPr>
          <p:nvPr>
            <p:ph type="subTitle" idx="1"/>
          </p:nvPr>
        </p:nvSpPr>
        <p:spPr/>
        <p:txBody>
          <a:bodyPr/>
          <a:lstStyle/>
          <a:p>
            <a:r>
              <a:rPr lang="en-US" dirty="0"/>
              <a:t>Code review Tool of the future (Mostly because it is never finished)</a:t>
            </a:r>
            <a:endParaRPr lang="en-GB" dirty="0"/>
          </a:p>
        </p:txBody>
      </p:sp>
    </p:spTree>
    <p:extLst>
      <p:ext uri="{BB962C8B-B14F-4D97-AF65-F5344CB8AC3E}">
        <p14:creationId xmlns:p14="http://schemas.microsoft.com/office/powerpoint/2010/main" val="2272426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4DB16-098A-729D-9452-51AA5BDAF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DDACF-F29C-782C-5378-13A0AC03D96E}"/>
              </a:ext>
            </a:extLst>
          </p:cNvPr>
          <p:cNvSpPr>
            <a:spLocks noGrp="1"/>
          </p:cNvSpPr>
          <p:nvPr>
            <p:ph type="title"/>
          </p:nvPr>
        </p:nvSpPr>
        <p:spPr/>
        <p:txBody>
          <a:bodyPr/>
          <a:lstStyle/>
          <a:p>
            <a:r>
              <a:rPr lang="en-US" dirty="0"/>
              <a:t>Analysis Phases – Context Analysis</a:t>
            </a:r>
            <a:endParaRPr lang="en-GB" dirty="0"/>
          </a:p>
        </p:txBody>
      </p:sp>
      <p:sp>
        <p:nvSpPr>
          <p:cNvPr id="3" name="Content Placeholder 2">
            <a:extLst>
              <a:ext uri="{FF2B5EF4-FFF2-40B4-BE49-F238E27FC236}">
                <a16:creationId xmlns:a16="http://schemas.microsoft.com/office/drawing/2014/main" id="{7188F2DF-C9A6-7618-58BB-74B18DE2B062}"/>
              </a:ext>
            </a:extLst>
          </p:cNvPr>
          <p:cNvSpPr>
            <a:spLocks noGrp="1"/>
          </p:cNvSpPr>
          <p:nvPr>
            <p:ph idx="1"/>
          </p:nvPr>
        </p:nvSpPr>
        <p:spPr>
          <a:xfrm>
            <a:off x="1154955" y="2259419"/>
            <a:ext cx="8761412" cy="4704907"/>
          </a:xfrm>
        </p:spPr>
        <p:txBody>
          <a:bodyPr>
            <a:normAutofit/>
          </a:bodyPr>
          <a:lstStyle/>
          <a:p>
            <a:r>
              <a:rPr lang="en-US" dirty="0"/>
              <a:t>Multiple major components, including:</a:t>
            </a:r>
          </a:p>
          <a:p>
            <a:endParaRPr lang="en-US" dirty="0"/>
          </a:p>
          <a:p>
            <a:r>
              <a:rPr lang="en-US" dirty="0"/>
              <a:t>Code Processors:</a:t>
            </a:r>
            <a:endParaRPr lang="en-GB" dirty="0"/>
          </a:p>
          <a:p>
            <a:endParaRPr lang="en-GB" dirty="0"/>
          </a:p>
          <a:p>
            <a:r>
              <a:rPr lang="en-GB" dirty="0"/>
              <a:t>Context </a:t>
            </a:r>
            <a:r>
              <a:rPr lang="en-GB" dirty="0" err="1"/>
              <a:t>Analyzers</a:t>
            </a:r>
            <a:r>
              <a:rPr lang="en-GB" dirty="0"/>
              <a:t>:</a:t>
            </a:r>
          </a:p>
          <a:p>
            <a:endParaRPr lang="en-GB" dirty="0"/>
          </a:p>
          <a:p>
            <a:r>
              <a:rPr lang="en-GB" dirty="0"/>
              <a:t>Semantic </a:t>
            </a:r>
            <a:r>
              <a:rPr lang="en-GB" dirty="0" err="1"/>
              <a:t>Analyzers</a:t>
            </a:r>
            <a:r>
              <a:rPr lang="en-GB" dirty="0"/>
              <a:t>:</a:t>
            </a:r>
          </a:p>
          <a:p>
            <a:endParaRPr lang="en-GB" dirty="0"/>
          </a:p>
          <a:p>
            <a:r>
              <a:rPr lang="en-GB" dirty="0"/>
              <a:t>Symbolic Execution</a:t>
            </a:r>
            <a:r>
              <a:rPr lang="en-US" dirty="0"/>
              <a:t>:</a:t>
            </a:r>
          </a:p>
          <a:p>
            <a:endParaRPr lang="en-US" dirty="0"/>
          </a:p>
          <a:p>
            <a:r>
              <a:rPr lang="en-US" dirty="0"/>
              <a:t>Static Evaluation</a:t>
            </a:r>
            <a:endParaRPr lang="en-GB" dirty="0"/>
          </a:p>
        </p:txBody>
      </p:sp>
      <p:sp>
        <p:nvSpPr>
          <p:cNvPr id="9" name="Flowchart: Alternate Process 8">
            <a:extLst>
              <a:ext uri="{FF2B5EF4-FFF2-40B4-BE49-F238E27FC236}">
                <a16:creationId xmlns:a16="http://schemas.microsoft.com/office/drawing/2014/main" id="{6B6F4607-2FC2-1B09-CB6B-B3BE67006880}"/>
              </a:ext>
            </a:extLst>
          </p:cNvPr>
          <p:cNvSpPr/>
          <p:nvPr/>
        </p:nvSpPr>
        <p:spPr>
          <a:xfrm>
            <a:off x="4056321" y="291795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Parsers</a:t>
            </a:r>
            <a:endParaRPr lang="en-GB" dirty="0"/>
          </a:p>
        </p:txBody>
      </p:sp>
      <p:sp>
        <p:nvSpPr>
          <p:cNvPr id="10" name="Flowchart: Alternate Process 9">
            <a:extLst>
              <a:ext uri="{FF2B5EF4-FFF2-40B4-BE49-F238E27FC236}">
                <a16:creationId xmlns:a16="http://schemas.microsoft.com/office/drawing/2014/main" id="{B1E2E537-3704-32A6-23ED-77D87BB13735}"/>
              </a:ext>
            </a:extLst>
          </p:cNvPr>
          <p:cNvSpPr/>
          <p:nvPr/>
        </p:nvSpPr>
        <p:spPr>
          <a:xfrm>
            <a:off x="6330364" y="291997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Translators</a:t>
            </a:r>
            <a:endParaRPr lang="en-GB" dirty="0"/>
          </a:p>
        </p:txBody>
      </p:sp>
      <p:sp>
        <p:nvSpPr>
          <p:cNvPr id="11" name="Flowchart: Alternate Process 10">
            <a:extLst>
              <a:ext uri="{FF2B5EF4-FFF2-40B4-BE49-F238E27FC236}">
                <a16:creationId xmlns:a16="http://schemas.microsoft.com/office/drawing/2014/main" id="{7D7FABE7-51F6-F016-943B-41EDBD4FBD5A}"/>
              </a:ext>
            </a:extLst>
          </p:cNvPr>
          <p:cNvSpPr/>
          <p:nvPr/>
        </p:nvSpPr>
        <p:spPr>
          <a:xfrm>
            <a:off x="8604407" y="2917959"/>
            <a:ext cx="15922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WSIL</a:t>
            </a:r>
            <a:endParaRPr lang="en-GB" dirty="0"/>
          </a:p>
        </p:txBody>
      </p:sp>
      <p:sp>
        <p:nvSpPr>
          <p:cNvPr id="15" name="Flowchart: Alternate Process 14">
            <a:extLst>
              <a:ext uri="{FF2B5EF4-FFF2-40B4-BE49-F238E27FC236}">
                <a16:creationId xmlns:a16="http://schemas.microsoft.com/office/drawing/2014/main" id="{F6BC9028-D764-6B6C-987B-FF234D148792}"/>
              </a:ext>
            </a:extLst>
          </p:cNvPr>
          <p:cNvSpPr/>
          <p:nvPr/>
        </p:nvSpPr>
        <p:spPr>
          <a:xfrm>
            <a:off x="5047799" y="3758864"/>
            <a:ext cx="1881962"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GB" dirty="0"/>
          </a:p>
        </p:txBody>
      </p:sp>
      <p:sp>
        <p:nvSpPr>
          <p:cNvPr id="16" name="Flowchart: Alternate Process 15">
            <a:extLst>
              <a:ext uri="{FF2B5EF4-FFF2-40B4-BE49-F238E27FC236}">
                <a16:creationId xmlns:a16="http://schemas.microsoft.com/office/drawing/2014/main" id="{E59D9FC4-DA6C-5B99-AFB3-8B40D165E901}"/>
              </a:ext>
            </a:extLst>
          </p:cNvPr>
          <p:cNvSpPr/>
          <p:nvPr/>
        </p:nvSpPr>
        <p:spPr>
          <a:xfrm>
            <a:off x="4867939"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endParaRPr lang="en-GB" dirty="0"/>
          </a:p>
        </p:txBody>
      </p:sp>
      <p:sp>
        <p:nvSpPr>
          <p:cNvPr id="17" name="Flowchart: Alternate Process 16">
            <a:extLst>
              <a:ext uri="{FF2B5EF4-FFF2-40B4-BE49-F238E27FC236}">
                <a16:creationId xmlns:a16="http://schemas.microsoft.com/office/drawing/2014/main" id="{4E9B1182-A7AB-10F1-CF71-FEAD85684DA1}"/>
              </a:ext>
            </a:extLst>
          </p:cNvPr>
          <p:cNvSpPr/>
          <p:nvPr/>
        </p:nvSpPr>
        <p:spPr>
          <a:xfrm>
            <a:off x="7577783" y="3758864"/>
            <a:ext cx="2021512"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endParaRPr lang="en-GB" dirty="0"/>
          </a:p>
        </p:txBody>
      </p:sp>
      <p:sp>
        <p:nvSpPr>
          <p:cNvPr id="18" name="Flowchart: Alternate Process 17">
            <a:extLst>
              <a:ext uri="{FF2B5EF4-FFF2-40B4-BE49-F238E27FC236}">
                <a16:creationId xmlns:a16="http://schemas.microsoft.com/office/drawing/2014/main" id="{39EA820F-28D1-4501-DA11-946B9804C3C9}"/>
              </a:ext>
            </a:extLst>
          </p:cNvPr>
          <p:cNvSpPr/>
          <p:nvPr/>
        </p:nvSpPr>
        <p:spPr>
          <a:xfrm>
            <a:off x="6551141" y="4597749"/>
            <a:ext cx="136495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a:t>
            </a:r>
            <a:endParaRPr lang="en-GB" dirty="0"/>
          </a:p>
        </p:txBody>
      </p:sp>
      <p:sp>
        <p:nvSpPr>
          <p:cNvPr id="19" name="Flowchart: Alternate Process 18">
            <a:extLst>
              <a:ext uri="{FF2B5EF4-FFF2-40B4-BE49-F238E27FC236}">
                <a16:creationId xmlns:a16="http://schemas.microsoft.com/office/drawing/2014/main" id="{479C6477-1DE7-E19C-BDF6-BDF2F60D1F69}"/>
              </a:ext>
            </a:extLst>
          </p:cNvPr>
          <p:cNvSpPr/>
          <p:nvPr/>
        </p:nvSpPr>
        <p:spPr>
          <a:xfrm>
            <a:off x="8684895"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endParaRPr lang="en-GB" dirty="0"/>
          </a:p>
        </p:txBody>
      </p:sp>
      <p:sp>
        <p:nvSpPr>
          <p:cNvPr id="20" name="Flowchart: Alternate Process 19">
            <a:extLst>
              <a:ext uri="{FF2B5EF4-FFF2-40B4-BE49-F238E27FC236}">
                <a16:creationId xmlns:a16="http://schemas.microsoft.com/office/drawing/2014/main" id="{446C60B1-6E78-576B-9166-0C549270EB16}"/>
              </a:ext>
            </a:extLst>
          </p:cNvPr>
          <p:cNvSpPr/>
          <p:nvPr/>
        </p:nvSpPr>
        <p:spPr>
          <a:xfrm>
            <a:off x="5973658" y="5482860"/>
            <a:ext cx="25199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Dataflow Engine</a:t>
            </a:r>
            <a:endParaRPr lang="en-GB" dirty="0"/>
          </a:p>
        </p:txBody>
      </p:sp>
      <p:cxnSp>
        <p:nvCxnSpPr>
          <p:cNvPr id="23" name="Connector: Elbow 22">
            <a:extLst>
              <a:ext uri="{FF2B5EF4-FFF2-40B4-BE49-F238E27FC236}">
                <a16:creationId xmlns:a16="http://schemas.microsoft.com/office/drawing/2014/main" id="{D6AED14E-8D61-3582-B8B6-B7B4261DF61F}"/>
              </a:ext>
            </a:extLst>
          </p:cNvPr>
          <p:cNvCxnSpPr>
            <a:cxnSpLocks/>
          </p:cNvCxnSpPr>
          <p:nvPr/>
        </p:nvCxnSpPr>
        <p:spPr>
          <a:xfrm>
            <a:off x="7916092" y="4767934"/>
            <a:ext cx="768802" cy="29936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52068B-676D-831F-93B2-962B7E6649D3}"/>
              </a:ext>
            </a:extLst>
          </p:cNvPr>
          <p:cNvCxnSpPr>
            <a:stCxn id="15" idx="3"/>
            <a:endCxn id="17" idx="1"/>
          </p:cNvCxnSpPr>
          <p:nvPr/>
        </p:nvCxnSpPr>
        <p:spPr>
          <a:xfrm>
            <a:off x="6929761" y="4065188"/>
            <a:ext cx="648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407B77E-283B-F910-7791-0D740C24564B}"/>
              </a:ext>
            </a:extLst>
          </p:cNvPr>
          <p:cNvCxnSpPr>
            <a:stCxn id="9" idx="3"/>
            <a:endCxn id="10" idx="1"/>
          </p:cNvCxnSpPr>
          <p:nvPr/>
        </p:nvCxnSpPr>
        <p:spPr>
          <a:xfrm>
            <a:off x="5539562"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54E5513-1880-0347-5C09-B87A4067D4C5}"/>
              </a:ext>
            </a:extLst>
          </p:cNvPr>
          <p:cNvCxnSpPr>
            <a:stCxn id="10" idx="3"/>
            <a:endCxn id="11" idx="1"/>
          </p:cNvCxnSpPr>
          <p:nvPr/>
        </p:nvCxnSpPr>
        <p:spPr>
          <a:xfrm flipV="1">
            <a:off x="7813605"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81BBAF1-AFF7-B7FB-A9D3-22A5B36AD39C}"/>
              </a:ext>
            </a:extLst>
          </p:cNvPr>
          <p:cNvCxnSpPr>
            <a:stCxn id="11" idx="2"/>
            <a:endCxn id="15" idx="0"/>
          </p:cNvCxnSpPr>
          <p:nvPr/>
        </p:nvCxnSpPr>
        <p:spPr>
          <a:xfrm rot="5400000">
            <a:off x="7580520" y="1938868"/>
            <a:ext cx="228257" cy="3411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A1F26D03-2E72-BD80-759D-091369BDCEA5}"/>
              </a:ext>
            </a:extLst>
          </p:cNvPr>
          <p:cNvCxnSpPr>
            <a:stCxn id="15" idx="2"/>
            <a:endCxn id="18" idx="0"/>
          </p:cNvCxnSpPr>
          <p:nvPr/>
        </p:nvCxnSpPr>
        <p:spPr>
          <a:xfrm rot="16200000" flipH="1">
            <a:off x="6498080" y="3862211"/>
            <a:ext cx="226237" cy="1244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DF582B8-ECE0-53A3-118D-E7A564803FC7}"/>
              </a:ext>
            </a:extLst>
          </p:cNvPr>
          <p:cNvCxnSpPr>
            <a:stCxn id="18" idx="2"/>
            <a:endCxn id="20" idx="0"/>
          </p:cNvCxnSpPr>
          <p:nvPr/>
        </p:nvCxnSpPr>
        <p:spPr>
          <a:xfrm flipH="1">
            <a:off x="7233616" y="5210397"/>
            <a:ext cx="1" cy="27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091736B-3E7B-7A58-4925-19EB934C17D3}"/>
              </a:ext>
            </a:extLst>
          </p:cNvPr>
          <p:cNvCxnSpPr/>
          <p:nvPr/>
        </p:nvCxnSpPr>
        <p:spPr>
          <a:xfrm rot="16200000" flipH="1">
            <a:off x="5320155" y="5215380"/>
            <a:ext cx="14066" cy="40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BCB1EF7-1859-B3DF-8AC2-90F1094C6E49}"/>
              </a:ext>
            </a:extLst>
          </p:cNvPr>
          <p:cNvCxnSpPr>
            <a:stCxn id="16" idx="2"/>
            <a:endCxn id="20" idx="1"/>
          </p:cNvCxnSpPr>
          <p:nvPr/>
        </p:nvCxnSpPr>
        <p:spPr>
          <a:xfrm rot="16200000" flipH="1">
            <a:off x="5360005" y="5175530"/>
            <a:ext cx="578787" cy="648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15101E4-E8F8-F1EB-7C5F-683658278F4B}"/>
              </a:ext>
            </a:extLst>
          </p:cNvPr>
          <p:cNvCxnSpPr>
            <a:stCxn id="19" idx="2"/>
            <a:endCxn id="20" idx="3"/>
          </p:cNvCxnSpPr>
          <p:nvPr/>
        </p:nvCxnSpPr>
        <p:spPr>
          <a:xfrm rot="5400000">
            <a:off x="8528442" y="5175530"/>
            <a:ext cx="578787" cy="648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D22C3453-7BAF-C525-263E-2A479118BB0A}"/>
              </a:ext>
            </a:extLst>
          </p:cNvPr>
          <p:cNvCxnSpPr>
            <a:stCxn id="15" idx="2"/>
          </p:cNvCxnSpPr>
          <p:nvPr/>
        </p:nvCxnSpPr>
        <p:spPr>
          <a:xfrm rot="16200000" flipH="1">
            <a:off x="5603898" y="4756394"/>
            <a:ext cx="1111348" cy="3415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133EFE1-E12E-CC48-5DCA-11A15AA5DEAA}"/>
              </a:ext>
            </a:extLst>
          </p:cNvPr>
          <p:cNvCxnSpPr>
            <a:cxnSpLocks/>
            <a:stCxn id="17" idx="2"/>
          </p:cNvCxnSpPr>
          <p:nvPr/>
        </p:nvCxnSpPr>
        <p:spPr>
          <a:xfrm rot="5400000">
            <a:off x="7822711" y="4717032"/>
            <a:ext cx="1111348" cy="420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18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1EBC-1387-B409-D425-96BA92CF38DA}"/>
              </a:ext>
            </a:extLst>
          </p:cNvPr>
          <p:cNvSpPr>
            <a:spLocks noGrp="1"/>
          </p:cNvSpPr>
          <p:nvPr>
            <p:ph type="title"/>
          </p:nvPr>
        </p:nvSpPr>
        <p:spPr/>
        <p:txBody>
          <a:bodyPr/>
          <a:lstStyle/>
          <a:p>
            <a:r>
              <a:rPr lang="en-US" dirty="0"/>
              <a:t>Knowledge Analyzer</a:t>
            </a:r>
            <a:endParaRPr lang="en-GB" dirty="0"/>
          </a:p>
        </p:txBody>
      </p:sp>
      <p:sp>
        <p:nvSpPr>
          <p:cNvPr id="3" name="Content Placeholder 2">
            <a:extLst>
              <a:ext uri="{FF2B5EF4-FFF2-40B4-BE49-F238E27FC236}">
                <a16:creationId xmlns:a16="http://schemas.microsoft.com/office/drawing/2014/main" id="{F1BD9758-E568-1937-9D8F-BC6B5459A657}"/>
              </a:ext>
            </a:extLst>
          </p:cNvPr>
          <p:cNvSpPr>
            <a:spLocks noGrp="1"/>
          </p:cNvSpPr>
          <p:nvPr>
            <p:ph idx="1"/>
          </p:nvPr>
        </p:nvSpPr>
        <p:spPr>
          <a:xfrm>
            <a:off x="1154955" y="2611450"/>
            <a:ext cx="9825796" cy="4019937"/>
          </a:xfrm>
        </p:spPr>
        <p:txBody>
          <a:bodyPr>
            <a:normAutofit/>
          </a:bodyPr>
          <a:lstStyle/>
          <a:p>
            <a:r>
              <a:rPr lang="en-US" dirty="0"/>
              <a:t>The </a:t>
            </a:r>
            <a:r>
              <a:rPr lang="en-US" dirty="0" err="1"/>
              <a:t>KnowledgeDB</a:t>
            </a:r>
            <a:r>
              <a:rPr lang="en-US" dirty="0"/>
              <a:t> (KDB) is the authoritative database representing the entire codebase under analysis</a:t>
            </a:r>
          </a:p>
          <a:p>
            <a:r>
              <a:rPr lang="en-US" dirty="0"/>
              <a:t>WSIL trees are walked in a single phase by the Knowledge Analyzer using a recursive tree walk which builds the KDB in tandem</a:t>
            </a:r>
          </a:p>
          <a:p>
            <a:r>
              <a:rPr lang="en-US" dirty="0"/>
              <a:t>Elements of the </a:t>
            </a:r>
            <a:r>
              <a:rPr lang="en-US" dirty="0" err="1"/>
              <a:t>KnowedgeDB</a:t>
            </a:r>
            <a:r>
              <a:rPr lang="en-US" dirty="0"/>
              <a:t> (KDB) are </a:t>
            </a:r>
            <a:r>
              <a:rPr lang="en-US" dirty="0" err="1"/>
              <a:t>CodeObjects</a:t>
            </a:r>
            <a:r>
              <a:rPr lang="en-US" dirty="0"/>
              <a:t> and have types such as NAMESPACE, CLASS, METHOD, BLOCK, VARIABLE etc.</a:t>
            </a:r>
          </a:p>
          <a:p>
            <a:r>
              <a:rPr lang="en-US" dirty="0"/>
              <a:t>Each </a:t>
            </a:r>
            <a:r>
              <a:rPr lang="en-US" dirty="0" err="1"/>
              <a:t>CodeObject</a:t>
            </a:r>
            <a:r>
              <a:rPr lang="en-US" dirty="0"/>
              <a:t> has an associated path, WSIL node reference, scope information, and internally a search function to handle proper searching</a:t>
            </a:r>
          </a:p>
          <a:p>
            <a:r>
              <a:rPr lang="en-US" dirty="0"/>
              <a:t>The KDB exposes methods for code searching, accessing certain properties of code objects like type parameters and code block exits</a:t>
            </a:r>
          </a:p>
          <a:p>
            <a:endParaRPr lang="en-GB" dirty="0"/>
          </a:p>
        </p:txBody>
      </p:sp>
    </p:spTree>
    <p:extLst>
      <p:ext uri="{BB962C8B-B14F-4D97-AF65-F5344CB8AC3E}">
        <p14:creationId xmlns:p14="http://schemas.microsoft.com/office/powerpoint/2010/main" val="1902395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AFDA5-EFC0-DEDD-4584-5688E3B08A62}"/>
              </a:ext>
            </a:extLst>
          </p:cNvPr>
          <p:cNvSpPr>
            <a:spLocks noGrp="1"/>
          </p:cNvSpPr>
          <p:nvPr>
            <p:ph type="title"/>
          </p:nvPr>
        </p:nvSpPr>
        <p:spPr/>
        <p:txBody>
          <a:bodyPr/>
          <a:lstStyle/>
          <a:p>
            <a:r>
              <a:rPr lang="en-US" dirty="0"/>
              <a:t>Scope Analyzer	</a:t>
            </a:r>
            <a:endParaRPr lang="en-GB" dirty="0"/>
          </a:p>
        </p:txBody>
      </p:sp>
      <p:sp>
        <p:nvSpPr>
          <p:cNvPr id="3" name="Content Placeholder 2">
            <a:extLst>
              <a:ext uri="{FF2B5EF4-FFF2-40B4-BE49-F238E27FC236}">
                <a16:creationId xmlns:a16="http://schemas.microsoft.com/office/drawing/2014/main" id="{52C0391E-E92F-96A7-52FD-F064C6FF5F48}"/>
              </a:ext>
            </a:extLst>
          </p:cNvPr>
          <p:cNvSpPr>
            <a:spLocks noGrp="1"/>
          </p:cNvSpPr>
          <p:nvPr>
            <p:ph idx="1"/>
          </p:nvPr>
        </p:nvSpPr>
        <p:spPr>
          <a:xfrm>
            <a:off x="1154954" y="2603499"/>
            <a:ext cx="9968921" cy="3916571"/>
          </a:xfrm>
        </p:spPr>
        <p:txBody>
          <a:bodyPr>
            <a:normAutofit/>
          </a:bodyPr>
          <a:lstStyle/>
          <a:p>
            <a:r>
              <a:rPr lang="en-US" dirty="0"/>
              <a:t>The Scope Analyzer walks a WSIL tree in a single pass attaching a </a:t>
            </a:r>
            <a:r>
              <a:rPr lang="en-US" dirty="0" err="1"/>
              <a:t>UnitScope</a:t>
            </a:r>
            <a:r>
              <a:rPr lang="en-US" dirty="0"/>
              <a:t> annotation to each associated </a:t>
            </a:r>
            <a:r>
              <a:rPr lang="en-US" dirty="0" err="1"/>
              <a:t>CodeObject</a:t>
            </a:r>
            <a:r>
              <a:rPr lang="en-US" dirty="0"/>
              <a:t> KDB entry</a:t>
            </a:r>
          </a:p>
          <a:p>
            <a:r>
              <a:rPr lang="en-US" dirty="0"/>
              <a:t>The </a:t>
            </a:r>
            <a:r>
              <a:rPr lang="en-US" dirty="0" err="1"/>
              <a:t>UnitScope</a:t>
            </a:r>
            <a:r>
              <a:rPr lang="en-US" dirty="0"/>
              <a:t> contains information such as:</a:t>
            </a:r>
          </a:p>
          <a:p>
            <a:pPr lvl="1"/>
            <a:r>
              <a:rPr lang="en-US" dirty="0"/>
              <a:t>The code unit to which the </a:t>
            </a:r>
            <a:r>
              <a:rPr lang="en-US" dirty="0" err="1"/>
              <a:t>CodeObject</a:t>
            </a:r>
            <a:r>
              <a:rPr lang="en-US" dirty="0"/>
              <a:t> belongs (often source file)</a:t>
            </a:r>
          </a:p>
          <a:p>
            <a:pPr lvl="1"/>
            <a:r>
              <a:rPr lang="en-US" dirty="0"/>
              <a:t>The resolved and unresolved imports</a:t>
            </a:r>
          </a:p>
          <a:p>
            <a:pPr lvl="1"/>
            <a:r>
              <a:rPr lang="en-US" dirty="0"/>
              <a:t>The namespaces visible to the </a:t>
            </a:r>
            <a:r>
              <a:rPr lang="en-US" dirty="0" err="1"/>
              <a:t>CodeObject</a:t>
            </a:r>
            <a:endParaRPr lang="en-US" dirty="0"/>
          </a:p>
          <a:p>
            <a:pPr lvl="1"/>
            <a:r>
              <a:rPr lang="en-US" dirty="0"/>
              <a:t>A scope field that anchors the visibility of the object (in case of name conflicts)</a:t>
            </a:r>
          </a:p>
          <a:p>
            <a:r>
              <a:rPr lang="en-US" dirty="0"/>
              <a:t>The scope information is used by the KDB when performing searches, to ensure only visible </a:t>
            </a:r>
            <a:r>
              <a:rPr lang="en-US" dirty="0" err="1"/>
              <a:t>CodeObjects</a:t>
            </a:r>
            <a:r>
              <a:rPr lang="en-US" dirty="0"/>
              <a:t> are identified, as well as to clear variables that fall out of scope during analysis</a:t>
            </a:r>
          </a:p>
          <a:p>
            <a:endParaRPr lang="en-GB" dirty="0"/>
          </a:p>
        </p:txBody>
      </p:sp>
    </p:spTree>
    <p:extLst>
      <p:ext uri="{BB962C8B-B14F-4D97-AF65-F5344CB8AC3E}">
        <p14:creationId xmlns:p14="http://schemas.microsoft.com/office/powerpoint/2010/main" val="310966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097C8-AB79-83AA-7C7C-C51EECDA0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BB519-2E53-DD9D-C626-06AF1CAFC07A}"/>
              </a:ext>
            </a:extLst>
          </p:cNvPr>
          <p:cNvSpPr>
            <a:spLocks noGrp="1"/>
          </p:cNvSpPr>
          <p:nvPr>
            <p:ph type="title"/>
          </p:nvPr>
        </p:nvSpPr>
        <p:spPr/>
        <p:txBody>
          <a:bodyPr/>
          <a:lstStyle/>
          <a:p>
            <a:r>
              <a:rPr lang="en-US" dirty="0"/>
              <a:t>Analysis Phases – Semantic Analysis</a:t>
            </a:r>
            <a:endParaRPr lang="en-GB" dirty="0"/>
          </a:p>
        </p:txBody>
      </p:sp>
      <p:sp>
        <p:nvSpPr>
          <p:cNvPr id="3" name="Content Placeholder 2">
            <a:extLst>
              <a:ext uri="{FF2B5EF4-FFF2-40B4-BE49-F238E27FC236}">
                <a16:creationId xmlns:a16="http://schemas.microsoft.com/office/drawing/2014/main" id="{2808CF4B-744B-29CD-3133-960943241B02}"/>
              </a:ext>
            </a:extLst>
          </p:cNvPr>
          <p:cNvSpPr>
            <a:spLocks noGrp="1"/>
          </p:cNvSpPr>
          <p:nvPr>
            <p:ph idx="1"/>
          </p:nvPr>
        </p:nvSpPr>
        <p:spPr>
          <a:xfrm>
            <a:off x="1154955" y="2259419"/>
            <a:ext cx="8761412" cy="4704907"/>
          </a:xfrm>
        </p:spPr>
        <p:txBody>
          <a:bodyPr>
            <a:normAutofit/>
          </a:bodyPr>
          <a:lstStyle/>
          <a:p>
            <a:r>
              <a:rPr lang="en-US" dirty="0"/>
              <a:t>Multiple major components, including:</a:t>
            </a:r>
          </a:p>
          <a:p>
            <a:endParaRPr lang="en-US" dirty="0"/>
          </a:p>
          <a:p>
            <a:r>
              <a:rPr lang="en-US" dirty="0"/>
              <a:t>Code Processors:</a:t>
            </a:r>
            <a:endParaRPr lang="en-GB" dirty="0"/>
          </a:p>
          <a:p>
            <a:endParaRPr lang="en-GB" dirty="0"/>
          </a:p>
          <a:p>
            <a:r>
              <a:rPr lang="en-GB" dirty="0"/>
              <a:t>Context </a:t>
            </a:r>
            <a:r>
              <a:rPr lang="en-GB" dirty="0" err="1"/>
              <a:t>Analyzers</a:t>
            </a:r>
            <a:r>
              <a:rPr lang="en-GB" dirty="0"/>
              <a:t>:</a:t>
            </a:r>
          </a:p>
          <a:p>
            <a:endParaRPr lang="en-GB" dirty="0"/>
          </a:p>
          <a:p>
            <a:r>
              <a:rPr lang="en-GB" dirty="0"/>
              <a:t>Semantic </a:t>
            </a:r>
            <a:r>
              <a:rPr lang="en-GB" dirty="0" err="1"/>
              <a:t>Analyzers</a:t>
            </a:r>
            <a:r>
              <a:rPr lang="en-GB" dirty="0"/>
              <a:t>:</a:t>
            </a:r>
          </a:p>
          <a:p>
            <a:endParaRPr lang="en-GB" dirty="0"/>
          </a:p>
          <a:p>
            <a:r>
              <a:rPr lang="en-GB" dirty="0"/>
              <a:t>Symbolic Execution</a:t>
            </a:r>
            <a:r>
              <a:rPr lang="en-US" dirty="0"/>
              <a:t>:</a:t>
            </a:r>
          </a:p>
          <a:p>
            <a:endParaRPr lang="en-US" dirty="0"/>
          </a:p>
          <a:p>
            <a:r>
              <a:rPr lang="en-US" dirty="0"/>
              <a:t>Static Evaluation</a:t>
            </a:r>
            <a:endParaRPr lang="en-GB" dirty="0"/>
          </a:p>
        </p:txBody>
      </p:sp>
      <p:sp>
        <p:nvSpPr>
          <p:cNvPr id="9" name="Flowchart: Alternate Process 8">
            <a:extLst>
              <a:ext uri="{FF2B5EF4-FFF2-40B4-BE49-F238E27FC236}">
                <a16:creationId xmlns:a16="http://schemas.microsoft.com/office/drawing/2014/main" id="{9608AA76-DC81-4240-7C3B-6867EAB608E1}"/>
              </a:ext>
            </a:extLst>
          </p:cNvPr>
          <p:cNvSpPr/>
          <p:nvPr/>
        </p:nvSpPr>
        <p:spPr>
          <a:xfrm>
            <a:off x="4056321" y="291795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Parsers</a:t>
            </a:r>
            <a:endParaRPr lang="en-GB" dirty="0"/>
          </a:p>
        </p:txBody>
      </p:sp>
      <p:sp>
        <p:nvSpPr>
          <p:cNvPr id="10" name="Flowchart: Alternate Process 9">
            <a:extLst>
              <a:ext uri="{FF2B5EF4-FFF2-40B4-BE49-F238E27FC236}">
                <a16:creationId xmlns:a16="http://schemas.microsoft.com/office/drawing/2014/main" id="{1DE93A50-91D4-A899-289A-A51AA8965155}"/>
              </a:ext>
            </a:extLst>
          </p:cNvPr>
          <p:cNvSpPr/>
          <p:nvPr/>
        </p:nvSpPr>
        <p:spPr>
          <a:xfrm>
            <a:off x="6330364" y="291997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Translators</a:t>
            </a:r>
            <a:endParaRPr lang="en-GB" dirty="0"/>
          </a:p>
        </p:txBody>
      </p:sp>
      <p:sp>
        <p:nvSpPr>
          <p:cNvPr id="11" name="Flowchart: Alternate Process 10">
            <a:extLst>
              <a:ext uri="{FF2B5EF4-FFF2-40B4-BE49-F238E27FC236}">
                <a16:creationId xmlns:a16="http://schemas.microsoft.com/office/drawing/2014/main" id="{4C1EBDBC-09F1-8D9B-1748-5372AA19BAFE}"/>
              </a:ext>
            </a:extLst>
          </p:cNvPr>
          <p:cNvSpPr/>
          <p:nvPr/>
        </p:nvSpPr>
        <p:spPr>
          <a:xfrm>
            <a:off x="8604407" y="2917959"/>
            <a:ext cx="15922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WSIL</a:t>
            </a:r>
            <a:endParaRPr lang="en-GB" dirty="0"/>
          </a:p>
        </p:txBody>
      </p:sp>
      <p:sp>
        <p:nvSpPr>
          <p:cNvPr id="15" name="Flowchart: Alternate Process 14">
            <a:extLst>
              <a:ext uri="{FF2B5EF4-FFF2-40B4-BE49-F238E27FC236}">
                <a16:creationId xmlns:a16="http://schemas.microsoft.com/office/drawing/2014/main" id="{73D2BF57-58BA-8221-A818-9397FA3C46C6}"/>
              </a:ext>
            </a:extLst>
          </p:cNvPr>
          <p:cNvSpPr/>
          <p:nvPr/>
        </p:nvSpPr>
        <p:spPr>
          <a:xfrm>
            <a:off x="5047799" y="3758864"/>
            <a:ext cx="188196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GB" dirty="0"/>
          </a:p>
        </p:txBody>
      </p:sp>
      <p:sp>
        <p:nvSpPr>
          <p:cNvPr id="16" name="Flowchart: Alternate Process 15">
            <a:extLst>
              <a:ext uri="{FF2B5EF4-FFF2-40B4-BE49-F238E27FC236}">
                <a16:creationId xmlns:a16="http://schemas.microsoft.com/office/drawing/2014/main" id="{FD213B3E-830E-0019-6778-5952EDE6D96C}"/>
              </a:ext>
            </a:extLst>
          </p:cNvPr>
          <p:cNvSpPr/>
          <p:nvPr/>
        </p:nvSpPr>
        <p:spPr>
          <a:xfrm>
            <a:off x="4867939" y="4597749"/>
            <a:ext cx="914400"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endParaRPr lang="en-GB" dirty="0"/>
          </a:p>
        </p:txBody>
      </p:sp>
      <p:sp>
        <p:nvSpPr>
          <p:cNvPr id="17" name="Flowchart: Alternate Process 16">
            <a:extLst>
              <a:ext uri="{FF2B5EF4-FFF2-40B4-BE49-F238E27FC236}">
                <a16:creationId xmlns:a16="http://schemas.microsoft.com/office/drawing/2014/main" id="{67928A67-D0B5-D939-481A-2F33848594B4}"/>
              </a:ext>
            </a:extLst>
          </p:cNvPr>
          <p:cNvSpPr/>
          <p:nvPr/>
        </p:nvSpPr>
        <p:spPr>
          <a:xfrm>
            <a:off x="7577783" y="3758864"/>
            <a:ext cx="202151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endParaRPr lang="en-GB" dirty="0"/>
          </a:p>
        </p:txBody>
      </p:sp>
      <p:sp>
        <p:nvSpPr>
          <p:cNvPr id="18" name="Flowchart: Alternate Process 17">
            <a:extLst>
              <a:ext uri="{FF2B5EF4-FFF2-40B4-BE49-F238E27FC236}">
                <a16:creationId xmlns:a16="http://schemas.microsoft.com/office/drawing/2014/main" id="{392573C2-9B59-6B9F-8492-6F802EE8AD76}"/>
              </a:ext>
            </a:extLst>
          </p:cNvPr>
          <p:cNvSpPr/>
          <p:nvPr/>
        </p:nvSpPr>
        <p:spPr>
          <a:xfrm>
            <a:off x="6551141" y="4597749"/>
            <a:ext cx="1364951"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a:t>
            </a:r>
            <a:endParaRPr lang="en-GB" dirty="0"/>
          </a:p>
        </p:txBody>
      </p:sp>
      <p:sp>
        <p:nvSpPr>
          <p:cNvPr id="19" name="Flowchart: Alternate Process 18">
            <a:extLst>
              <a:ext uri="{FF2B5EF4-FFF2-40B4-BE49-F238E27FC236}">
                <a16:creationId xmlns:a16="http://schemas.microsoft.com/office/drawing/2014/main" id="{C975BD46-28D3-9B6E-CBF9-D8C16CCEF765}"/>
              </a:ext>
            </a:extLst>
          </p:cNvPr>
          <p:cNvSpPr/>
          <p:nvPr/>
        </p:nvSpPr>
        <p:spPr>
          <a:xfrm>
            <a:off x="8684895" y="4597749"/>
            <a:ext cx="914400"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endParaRPr lang="en-GB" dirty="0"/>
          </a:p>
        </p:txBody>
      </p:sp>
      <p:sp>
        <p:nvSpPr>
          <p:cNvPr id="20" name="Flowchart: Alternate Process 19">
            <a:extLst>
              <a:ext uri="{FF2B5EF4-FFF2-40B4-BE49-F238E27FC236}">
                <a16:creationId xmlns:a16="http://schemas.microsoft.com/office/drawing/2014/main" id="{CFDB88F0-EE7B-9873-0120-8B90DD516FB3}"/>
              </a:ext>
            </a:extLst>
          </p:cNvPr>
          <p:cNvSpPr/>
          <p:nvPr/>
        </p:nvSpPr>
        <p:spPr>
          <a:xfrm>
            <a:off x="5973658" y="5482860"/>
            <a:ext cx="25199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Dataflow Engine</a:t>
            </a:r>
            <a:endParaRPr lang="en-GB" dirty="0"/>
          </a:p>
        </p:txBody>
      </p:sp>
      <p:cxnSp>
        <p:nvCxnSpPr>
          <p:cNvPr id="23" name="Connector: Elbow 22">
            <a:extLst>
              <a:ext uri="{FF2B5EF4-FFF2-40B4-BE49-F238E27FC236}">
                <a16:creationId xmlns:a16="http://schemas.microsoft.com/office/drawing/2014/main" id="{A32E17EE-33B3-1231-28E1-627EFBE9C886}"/>
              </a:ext>
            </a:extLst>
          </p:cNvPr>
          <p:cNvCxnSpPr>
            <a:cxnSpLocks/>
          </p:cNvCxnSpPr>
          <p:nvPr/>
        </p:nvCxnSpPr>
        <p:spPr>
          <a:xfrm>
            <a:off x="7916092" y="4767934"/>
            <a:ext cx="768802" cy="29936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461F6B3-7A3D-FD85-CEA5-462AA977FEEF}"/>
              </a:ext>
            </a:extLst>
          </p:cNvPr>
          <p:cNvCxnSpPr>
            <a:stCxn id="15" idx="3"/>
            <a:endCxn id="17" idx="1"/>
          </p:cNvCxnSpPr>
          <p:nvPr/>
        </p:nvCxnSpPr>
        <p:spPr>
          <a:xfrm>
            <a:off x="6929761" y="4065188"/>
            <a:ext cx="648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C24A9E-99F9-33F6-388C-2DB117C5D400}"/>
              </a:ext>
            </a:extLst>
          </p:cNvPr>
          <p:cNvCxnSpPr>
            <a:stCxn id="9" idx="3"/>
            <a:endCxn id="10" idx="1"/>
          </p:cNvCxnSpPr>
          <p:nvPr/>
        </p:nvCxnSpPr>
        <p:spPr>
          <a:xfrm>
            <a:off x="5539562"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5D692A-F0F6-B7B9-02EC-A18DC564CC8B}"/>
              </a:ext>
            </a:extLst>
          </p:cNvPr>
          <p:cNvCxnSpPr>
            <a:stCxn id="10" idx="3"/>
            <a:endCxn id="11" idx="1"/>
          </p:cNvCxnSpPr>
          <p:nvPr/>
        </p:nvCxnSpPr>
        <p:spPr>
          <a:xfrm flipV="1">
            <a:off x="7813605"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1864973C-39AB-3A40-2156-38FFB86DC1F6}"/>
              </a:ext>
            </a:extLst>
          </p:cNvPr>
          <p:cNvCxnSpPr>
            <a:stCxn id="11" idx="2"/>
            <a:endCxn id="15" idx="0"/>
          </p:cNvCxnSpPr>
          <p:nvPr/>
        </p:nvCxnSpPr>
        <p:spPr>
          <a:xfrm rot="5400000">
            <a:off x="7580520" y="1938868"/>
            <a:ext cx="228257" cy="3411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6F33D29-671D-DF1D-7E06-18D61F9843BB}"/>
              </a:ext>
            </a:extLst>
          </p:cNvPr>
          <p:cNvCxnSpPr>
            <a:stCxn id="15" idx="2"/>
            <a:endCxn id="18" idx="0"/>
          </p:cNvCxnSpPr>
          <p:nvPr/>
        </p:nvCxnSpPr>
        <p:spPr>
          <a:xfrm rot="16200000" flipH="1">
            <a:off x="6498080" y="3862211"/>
            <a:ext cx="226237" cy="1244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6E9E59-B842-0349-4B47-ECCBFC91FF74}"/>
              </a:ext>
            </a:extLst>
          </p:cNvPr>
          <p:cNvCxnSpPr>
            <a:stCxn id="18" idx="2"/>
            <a:endCxn id="20" idx="0"/>
          </p:cNvCxnSpPr>
          <p:nvPr/>
        </p:nvCxnSpPr>
        <p:spPr>
          <a:xfrm flipH="1">
            <a:off x="7233616" y="5210397"/>
            <a:ext cx="1" cy="27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8A514A2-0B31-821B-4310-7AF18E1DD6FB}"/>
              </a:ext>
            </a:extLst>
          </p:cNvPr>
          <p:cNvCxnSpPr/>
          <p:nvPr/>
        </p:nvCxnSpPr>
        <p:spPr>
          <a:xfrm rot="16200000" flipH="1">
            <a:off x="5320155" y="5215380"/>
            <a:ext cx="14066" cy="40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CB9FE93-E392-ABD7-1AEB-ABCD00EB6237}"/>
              </a:ext>
            </a:extLst>
          </p:cNvPr>
          <p:cNvCxnSpPr>
            <a:stCxn id="16" idx="2"/>
            <a:endCxn id="20" idx="1"/>
          </p:cNvCxnSpPr>
          <p:nvPr/>
        </p:nvCxnSpPr>
        <p:spPr>
          <a:xfrm rot="16200000" flipH="1">
            <a:off x="5360005" y="5175530"/>
            <a:ext cx="578787" cy="648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175D10F-7BFB-E08F-F609-98713E558074}"/>
              </a:ext>
            </a:extLst>
          </p:cNvPr>
          <p:cNvCxnSpPr>
            <a:stCxn id="19" idx="2"/>
            <a:endCxn id="20" idx="3"/>
          </p:cNvCxnSpPr>
          <p:nvPr/>
        </p:nvCxnSpPr>
        <p:spPr>
          <a:xfrm rot="5400000">
            <a:off x="8528442" y="5175530"/>
            <a:ext cx="578787" cy="648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5E5B31E-2BD4-F789-19B5-690B2436A2CF}"/>
              </a:ext>
            </a:extLst>
          </p:cNvPr>
          <p:cNvCxnSpPr>
            <a:stCxn id="15" idx="2"/>
          </p:cNvCxnSpPr>
          <p:nvPr/>
        </p:nvCxnSpPr>
        <p:spPr>
          <a:xfrm rot="16200000" flipH="1">
            <a:off x="5603898" y="4756394"/>
            <a:ext cx="1111348" cy="3415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93C08327-83A8-2A8D-1EF3-CCDA732D3557}"/>
              </a:ext>
            </a:extLst>
          </p:cNvPr>
          <p:cNvCxnSpPr>
            <a:cxnSpLocks/>
            <a:stCxn id="17" idx="2"/>
          </p:cNvCxnSpPr>
          <p:nvPr/>
        </p:nvCxnSpPr>
        <p:spPr>
          <a:xfrm rot="5400000">
            <a:off x="7822711" y="4717032"/>
            <a:ext cx="1111348" cy="420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516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F1AA-788A-A9FA-1DA0-D88DEE63CD08}"/>
              </a:ext>
            </a:extLst>
          </p:cNvPr>
          <p:cNvSpPr>
            <a:spLocks noGrp="1"/>
          </p:cNvSpPr>
          <p:nvPr>
            <p:ph type="title"/>
          </p:nvPr>
        </p:nvSpPr>
        <p:spPr/>
        <p:txBody>
          <a:bodyPr/>
          <a:lstStyle/>
          <a:p>
            <a:r>
              <a:rPr lang="en-US" dirty="0"/>
              <a:t>Type Analyzer</a:t>
            </a:r>
            <a:endParaRPr lang="en-GB" dirty="0"/>
          </a:p>
        </p:txBody>
      </p:sp>
      <p:sp>
        <p:nvSpPr>
          <p:cNvPr id="3" name="Content Placeholder 2">
            <a:extLst>
              <a:ext uri="{FF2B5EF4-FFF2-40B4-BE49-F238E27FC236}">
                <a16:creationId xmlns:a16="http://schemas.microsoft.com/office/drawing/2014/main" id="{8A31220D-CAC4-A2DD-43F5-57592795CEF4}"/>
              </a:ext>
            </a:extLst>
          </p:cNvPr>
          <p:cNvSpPr>
            <a:spLocks noGrp="1"/>
          </p:cNvSpPr>
          <p:nvPr>
            <p:ph idx="1"/>
          </p:nvPr>
        </p:nvSpPr>
        <p:spPr>
          <a:xfrm>
            <a:off x="890546" y="2608028"/>
            <a:ext cx="10376451" cy="4071068"/>
          </a:xfrm>
        </p:spPr>
        <p:txBody>
          <a:bodyPr/>
          <a:lstStyle/>
          <a:p>
            <a:r>
              <a:rPr lang="en-US" dirty="0"/>
              <a:t>The Type Analyzer walks each tree in the entire codebase, annotating the WSIL tree nodes with type information</a:t>
            </a:r>
          </a:p>
          <a:p>
            <a:r>
              <a:rPr lang="en-GB" dirty="0"/>
              <a:t>Whenever a well-known type (like a literal), or a defined type (like a variable) is used, the pass annotates the associated identifier or expression with the type as a string (e.g. “int4”, “</a:t>
            </a:r>
            <a:r>
              <a:rPr lang="en-GB" dirty="0" err="1"/>
              <a:t>boolean</a:t>
            </a:r>
            <a:r>
              <a:rPr lang="en-GB" dirty="0"/>
              <a:t>“, “</a:t>
            </a:r>
            <a:r>
              <a:rPr lang="en-GB" dirty="0" err="1"/>
              <a:t>MyClass</a:t>
            </a:r>
            <a:r>
              <a:rPr lang="en-GB" dirty="0"/>
              <a:t>”, “</a:t>
            </a:r>
            <a:r>
              <a:rPr lang="en-GB" dirty="0" err="1"/>
              <a:t>unresolved:String</a:t>
            </a:r>
            <a:r>
              <a:rPr lang="en-GB" dirty="0"/>
              <a:t>”)</a:t>
            </a:r>
          </a:p>
          <a:p>
            <a:r>
              <a:rPr lang="en-GB" dirty="0"/>
              <a:t>Expressions are annotated by looking up type information known thus far in the KDB and propagating throughout the remainder of the expression</a:t>
            </a:r>
          </a:p>
          <a:p>
            <a:r>
              <a:rPr lang="en-GB" dirty="0"/>
              <a:t>Other sources of type information such as method return values are also used and propagated</a:t>
            </a:r>
          </a:p>
          <a:p>
            <a:r>
              <a:rPr lang="en-GB" dirty="0"/>
              <a:t>Generic types are specialised with usage and added to the KDB here</a:t>
            </a:r>
          </a:p>
        </p:txBody>
      </p:sp>
    </p:spTree>
    <p:extLst>
      <p:ext uri="{BB962C8B-B14F-4D97-AF65-F5344CB8AC3E}">
        <p14:creationId xmlns:p14="http://schemas.microsoft.com/office/powerpoint/2010/main" val="378718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C41B-19E3-717F-CCAA-FF0152195BAA}"/>
              </a:ext>
            </a:extLst>
          </p:cNvPr>
          <p:cNvSpPr>
            <a:spLocks noGrp="1"/>
          </p:cNvSpPr>
          <p:nvPr>
            <p:ph type="title"/>
          </p:nvPr>
        </p:nvSpPr>
        <p:spPr/>
        <p:txBody>
          <a:bodyPr/>
          <a:lstStyle/>
          <a:p>
            <a:r>
              <a:rPr lang="en-US" dirty="0"/>
              <a:t>Global CF Analyzer</a:t>
            </a:r>
            <a:endParaRPr lang="en-GB" dirty="0"/>
          </a:p>
        </p:txBody>
      </p:sp>
      <p:sp>
        <p:nvSpPr>
          <p:cNvPr id="3" name="Content Placeholder 2">
            <a:extLst>
              <a:ext uri="{FF2B5EF4-FFF2-40B4-BE49-F238E27FC236}">
                <a16:creationId xmlns:a16="http://schemas.microsoft.com/office/drawing/2014/main" id="{607D9C1C-7BA8-51BE-21A1-43DC580D283F}"/>
              </a:ext>
            </a:extLst>
          </p:cNvPr>
          <p:cNvSpPr>
            <a:spLocks noGrp="1"/>
          </p:cNvSpPr>
          <p:nvPr>
            <p:ph idx="1"/>
          </p:nvPr>
        </p:nvSpPr>
        <p:spPr>
          <a:xfrm>
            <a:off x="978010" y="2480807"/>
            <a:ext cx="10463917" cy="4158532"/>
          </a:xfrm>
        </p:spPr>
        <p:txBody>
          <a:bodyPr>
            <a:normAutofit/>
          </a:bodyPr>
          <a:lstStyle/>
          <a:p>
            <a:r>
              <a:rPr lang="en-US" dirty="0"/>
              <a:t>The Global Control Flow Analyzer phase then processes all method calls, attempting to connect the WSIL “call” expression nodes to the tree elements for the methods they invoke</a:t>
            </a:r>
          </a:p>
          <a:p>
            <a:r>
              <a:rPr lang="en-US" dirty="0"/>
              <a:t>To do this a best fit approach is used - taking into consideration:</a:t>
            </a:r>
          </a:p>
          <a:p>
            <a:pPr lvl="1"/>
            <a:r>
              <a:rPr lang="en-US" dirty="0"/>
              <a:t>Parameter types and counts</a:t>
            </a:r>
          </a:p>
          <a:p>
            <a:pPr lvl="1"/>
            <a:r>
              <a:rPr lang="en-US" dirty="0"/>
              <a:t>Types and inheritance of instance methods</a:t>
            </a:r>
          </a:p>
          <a:p>
            <a:pPr lvl="1"/>
            <a:r>
              <a:rPr lang="en-US" dirty="0"/>
              <a:t>Types and inheritance of parameter types (for closer matching)</a:t>
            </a:r>
          </a:p>
          <a:p>
            <a:pPr lvl="1"/>
            <a:r>
              <a:rPr lang="en-US" dirty="0"/>
              <a:t>Variable parameter counts</a:t>
            </a:r>
          </a:p>
          <a:p>
            <a:pPr lvl="1"/>
            <a:r>
              <a:rPr lang="en-US" dirty="0"/>
              <a:t>Generic class/method type specializations</a:t>
            </a:r>
          </a:p>
          <a:p>
            <a:r>
              <a:rPr lang="en-GB" dirty="0"/>
              <a:t>This wires up constructor calls too when a WSIL “new” call is encountered</a:t>
            </a:r>
          </a:p>
          <a:p>
            <a:r>
              <a:rPr lang="en-GB" dirty="0"/>
              <a:t>Generic types encountered are also specialized with usage here</a:t>
            </a:r>
          </a:p>
        </p:txBody>
      </p:sp>
    </p:spTree>
    <p:extLst>
      <p:ext uri="{BB962C8B-B14F-4D97-AF65-F5344CB8AC3E}">
        <p14:creationId xmlns:p14="http://schemas.microsoft.com/office/powerpoint/2010/main" val="128811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9A74-85F7-F6CE-275A-769DF2422D96}"/>
              </a:ext>
            </a:extLst>
          </p:cNvPr>
          <p:cNvSpPr>
            <a:spLocks noGrp="1"/>
          </p:cNvSpPr>
          <p:nvPr>
            <p:ph type="title"/>
          </p:nvPr>
        </p:nvSpPr>
        <p:spPr/>
        <p:txBody>
          <a:bodyPr/>
          <a:lstStyle/>
          <a:p>
            <a:r>
              <a:rPr lang="en-US" dirty="0"/>
              <a:t>Global CF + Type Analyzer Phases</a:t>
            </a:r>
            <a:endParaRPr lang="en-GB" dirty="0"/>
          </a:p>
        </p:txBody>
      </p:sp>
      <p:sp>
        <p:nvSpPr>
          <p:cNvPr id="3" name="Content Placeholder 2">
            <a:extLst>
              <a:ext uri="{FF2B5EF4-FFF2-40B4-BE49-F238E27FC236}">
                <a16:creationId xmlns:a16="http://schemas.microsoft.com/office/drawing/2014/main" id="{E564156B-5992-7DB3-90B3-E061AAA8C829}"/>
              </a:ext>
            </a:extLst>
          </p:cNvPr>
          <p:cNvSpPr>
            <a:spLocks noGrp="1"/>
          </p:cNvSpPr>
          <p:nvPr>
            <p:ph idx="1"/>
          </p:nvPr>
        </p:nvSpPr>
        <p:spPr/>
        <p:txBody>
          <a:bodyPr/>
          <a:lstStyle/>
          <a:p>
            <a:r>
              <a:rPr lang="en-US" dirty="0"/>
              <a:t>The global CF analysis and type analysis phases are interdependent and continue until no new information is obtained (no new control flow paths, no new type information propagated)</a:t>
            </a:r>
          </a:p>
          <a:p>
            <a:r>
              <a:rPr lang="en-GB" dirty="0"/>
              <a:t>This is necessary because type information influences control flow (for example, if we learn that a local variable is a class instance, we can resolve methods on it if called)…</a:t>
            </a:r>
          </a:p>
          <a:p>
            <a:r>
              <a:rPr lang="en-GB" dirty="0"/>
              <a:t>… and control flow influences type information because we can then propagate that method return types, etc.</a:t>
            </a:r>
          </a:p>
        </p:txBody>
      </p:sp>
    </p:spTree>
    <p:extLst>
      <p:ext uri="{BB962C8B-B14F-4D97-AF65-F5344CB8AC3E}">
        <p14:creationId xmlns:p14="http://schemas.microsoft.com/office/powerpoint/2010/main" val="125538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6E10-06CE-7391-A24C-012B5E7ECACF}"/>
              </a:ext>
            </a:extLst>
          </p:cNvPr>
          <p:cNvSpPr>
            <a:spLocks noGrp="1"/>
          </p:cNvSpPr>
          <p:nvPr>
            <p:ph type="title"/>
          </p:nvPr>
        </p:nvSpPr>
        <p:spPr/>
        <p:txBody>
          <a:bodyPr/>
          <a:lstStyle/>
          <a:p>
            <a:r>
              <a:rPr lang="en-US" dirty="0"/>
              <a:t>Local Control Flow Analyzer</a:t>
            </a:r>
            <a:endParaRPr lang="en-GB" dirty="0"/>
          </a:p>
        </p:txBody>
      </p:sp>
      <p:sp>
        <p:nvSpPr>
          <p:cNvPr id="3" name="Content Placeholder 2">
            <a:extLst>
              <a:ext uri="{FF2B5EF4-FFF2-40B4-BE49-F238E27FC236}">
                <a16:creationId xmlns:a16="http://schemas.microsoft.com/office/drawing/2014/main" id="{FAF9618F-581C-F7A0-3A3D-E8AB4DB575D5}"/>
              </a:ext>
            </a:extLst>
          </p:cNvPr>
          <p:cNvSpPr>
            <a:spLocks noGrp="1"/>
          </p:cNvSpPr>
          <p:nvPr>
            <p:ph idx="1"/>
          </p:nvPr>
        </p:nvSpPr>
        <p:spPr>
          <a:xfrm>
            <a:off x="914400" y="2631882"/>
            <a:ext cx="10320793" cy="4086970"/>
          </a:xfrm>
        </p:spPr>
        <p:txBody>
          <a:bodyPr>
            <a:normAutofit/>
          </a:bodyPr>
          <a:lstStyle/>
          <a:p>
            <a:r>
              <a:rPr lang="en-US" dirty="0"/>
              <a:t>The Local Control Flow Analyzer represents the final phase of analysis; it annotates WSIL statement nodes with information representing how they influence control flow (e.g. if/else, switch, </a:t>
            </a:r>
            <a:r>
              <a:rPr lang="en-US" dirty="0" err="1"/>
              <a:t>goto</a:t>
            </a:r>
            <a:r>
              <a:rPr lang="en-US" dirty="0"/>
              <a:t>, try/catch)</a:t>
            </a:r>
          </a:p>
          <a:p>
            <a:r>
              <a:rPr lang="en-US" dirty="0"/>
              <a:t>This phase is a tree walk which descends statement blocks linking them together to form a graph over the WSIL tree</a:t>
            </a:r>
          </a:p>
          <a:p>
            <a:r>
              <a:rPr lang="en-US" dirty="0"/>
              <a:t>Each non-control-flow-altering statement is assigned a “basic block” or “throwable basic block” type and is linked to the statement following</a:t>
            </a:r>
            <a:endParaRPr lang="en-GB" dirty="0"/>
          </a:p>
          <a:p>
            <a:r>
              <a:rPr lang="en-GB" dirty="0"/>
              <a:t>Control flow influential statements (such as if/else) are linked to the block of “basic blocks” based on their separate statement blocks</a:t>
            </a:r>
          </a:p>
          <a:p>
            <a:r>
              <a:rPr lang="en-GB" dirty="0"/>
              <a:t>The process tracks special statements (such as loop break/continue, throwable basic blocks) and wires them up when such statement types are encountered</a:t>
            </a:r>
          </a:p>
          <a:p>
            <a:endParaRPr lang="en-GB" dirty="0"/>
          </a:p>
          <a:p>
            <a:endParaRPr lang="en-US" dirty="0"/>
          </a:p>
        </p:txBody>
      </p:sp>
    </p:spTree>
    <p:extLst>
      <p:ext uri="{BB962C8B-B14F-4D97-AF65-F5344CB8AC3E}">
        <p14:creationId xmlns:p14="http://schemas.microsoft.com/office/powerpoint/2010/main" val="215142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F1DB9-3EF8-78BF-0BD1-63608A3BA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56D9C-07E2-A434-DD25-EDB553D164D7}"/>
              </a:ext>
            </a:extLst>
          </p:cNvPr>
          <p:cNvSpPr>
            <a:spLocks noGrp="1"/>
          </p:cNvSpPr>
          <p:nvPr>
            <p:ph type="title"/>
          </p:nvPr>
        </p:nvSpPr>
        <p:spPr/>
        <p:txBody>
          <a:bodyPr/>
          <a:lstStyle/>
          <a:p>
            <a:r>
              <a:rPr lang="en-US" dirty="0"/>
              <a:t>Analysis Phases – Dataflow Analysis</a:t>
            </a:r>
            <a:endParaRPr lang="en-GB" dirty="0"/>
          </a:p>
        </p:txBody>
      </p:sp>
      <p:sp>
        <p:nvSpPr>
          <p:cNvPr id="3" name="Content Placeholder 2">
            <a:extLst>
              <a:ext uri="{FF2B5EF4-FFF2-40B4-BE49-F238E27FC236}">
                <a16:creationId xmlns:a16="http://schemas.microsoft.com/office/drawing/2014/main" id="{6E87A26C-4BAC-83F6-477F-CBB99DFD8E02}"/>
              </a:ext>
            </a:extLst>
          </p:cNvPr>
          <p:cNvSpPr>
            <a:spLocks noGrp="1"/>
          </p:cNvSpPr>
          <p:nvPr>
            <p:ph idx="1"/>
          </p:nvPr>
        </p:nvSpPr>
        <p:spPr>
          <a:xfrm>
            <a:off x="1154955" y="2259419"/>
            <a:ext cx="8761412" cy="4704907"/>
          </a:xfrm>
        </p:spPr>
        <p:txBody>
          <a:bodyPr>
            <a:normAutofit/>
          </a:bodyPr>
          <a:lstStyle/>
          <a:p>
            <a:r>
              <a:rPr lang="en-US" dirty="0"/>
              <a:t>Multiple major components, including:</a:t>
            </a:r>
          </a:p>
          <a:p>
            <a:endParaRPr lang="en-US" dirty="0"/>
          </a:p>
          <a:p>
            <a:r>
              <a:rPr lang="en-US" dirty="0"/>
              <a:t>Code Processors:</a:t>
            </a:r>
            <a:endParaRPr lang="en-GB" dirty="0"/>
          </a:p>
          <a:p>
            <a:endParaRPr lang="en-GB" dirty="0"/>
          </a:p>
          <a:p>
            <a:r>
              <a:rPr lang="en-GB" dirty="0"/>
              <a:t>Context </a:t>
            </a:r>
            <a:r>
              <a:rPr lang="en-GB" dirty="0" err="1"/>
              <a:t>Analyzers</a:t>
            </a:r>
            <a:r>
              <a:rPr lang="en-GB" dirty="0"/>
              <a:t>:</a:t>
            </a:r>
          </a:p>
          <a:p>
            <a:endParaRPr lang="en-GB" dirty="0"/>
          </a:p>
          <a:p>
            <a:r>
              <a:rPr lang="en-GB" dirty="0"/>
              <a:t>Semantic </a:t>
            </a:r>
            <a:r>
              <a:rPr lang="en-GB" dirty="0" err="1"/>
              <a:t>Analyzers</a:t>
            </a:r>
            <a:r>
              <a:rPr lang="en-GB" dirty="0"/>
              <a:t>:</a:t>
            </a:r>
          </a:p>
          <a:p>
            <a:endParaRPr lang="en-GB" dirty="0"/>
          </a:p>
          <a:p>
            <a:r>
              <a:rPr lang="en-GB" dirty="0"/>
              <a:t>Symbolic Execution</a:t>
            </a:r>
            <a:r>
              <a:rPr lang="en-US" dirty="0"/>
              <a:t>:</a:t>
            </a:r>
          </a:p>
          <a:p>
            <a:endParaRPr lang="en-US" dirty="0"/>
          </a:p>
          <a:p>
            <a:r>
              <a:rPr lang="en-US" dirty="0"/>
              <a:t>Static Evaluation</a:t>
            </a:r>
            <a:endParaRPr lang="en-GB" dirty="0"/>
          </a:p>
        </p:txBody>
      </p:sp>
      <p:sp>
        <p:nvSpPr>
          <p:cNvPr id="9" name="Flowchart: Alternate Process 8">
            <a:extLst>
              <a:ext uri="{FF2B5EF4-FFF2-40B4-BE49-F238E27FC236}">
                <a16:creationId xmlns:a16="http://schemas.microsoft.com/office/drawing/2014/main" id="{7AB44C04-6057-BB17-5D3A-DF277C6F4862}"/>
              </a:ext>
            </a:extLst>
          </p:cNvPr>
          <p:cNvSpPr/>
          <p:nvPr/>
        </p:nvSpPr>
        <p:spPr>
          <a:xfrm>
            <a:off x="4056321" y="291795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Parsers</a:t>
            </a:r>
            <a:endParaRPr lang="en-GB" dirty="0"/>
          </a:p>
        </p:txBody>
      </p:sp>
      <p:sp>
        <p:nvSpPr>
          <p:cNvPr id="10" name="Flowchart: Alternate Process 9">
            <a:extLst>
              <a:ext uri="{FF2B5EF4-FFF2-40B4-BE49-F238E27FC236}">
                <a16:creationId xmlns:a16="http://schemas.microsoft.com/office/drawing/2014/main" id="{F69FB640-BCF9-3967-6E38-EBA20F89482E}"/>
              </a:ext>
            </a:extLst>
          </p:cNvPr>
          <p:cNvSpPr/>
          <p:nvPr/>
        </p:nvSpPr>
        <p:spPr>
          <a:xfrm>
            <a:off x="6330364" y="291997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Translators</a:t>
            </a:r>
            <a:endParaRPr lang="en-GB" dirty="0"/>
          </a:p>
        </p:txBody>
      </p:sp>
      <p:sp>
        <p:nvSpPr>
          <p:cNvPr id="11" name="Flowchart: Alternate Process 10">
            <a:extLst>
              <a:ext uri="{FF2B5EF4-FFF2-40B4-BE49-F238E27FC236}">
                <a16:creationId xmlns:a16="http://schemas.microsoft.com/office/drawing/2014/main" id="{7AE33DC5-A115-82C9-7636-B6E690990E0C}"/>
              </a:ext>
            </a:extLst>
          </p:cNvPr>
          <p:cNvSpPr/>
          <p:nvPr/>
        </p:nvSpPr>
        <p:spPr>
          <a:xfrm>
            <a:off x="8604407" y="2917959"/>
            <a:ext cx="15922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WSIL</a:t>
            </a:r>
            <a:endParaRPr lang="en-GB" dirty="0"/>
          </a:p>
        </p:txBody>
      </p:sp>
      <p:sp>
        <p:nvSpPr>
          <p:cNvPr id="15" name="Flowchart: Alternate Process 14">
            <a:extLst>
              <a:ext uri="{FF2B5EF4-FFF2-40B4-BE49-F238E27FC236}">
                <a16:creationId xmlns:a16="http://schemas.microsoft.com/office/drawing/2014/main" id="{002917D1-5667-516B-4766-29BA6B2AB3EF}"/>
              </a:ext>
            </a:extLst>
          </p:cNvPr>
          <p:cNvSpPr/>
          <p:nvPr/>
        </p:nvSpPr>
        <p:spPr>
          <a:xfrm>
            <a:off x="5047799" y="3758864"/>
            <a:ext cx="188196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GB" dirty="0"/>
          </a:p>
        </p:txBody>
      </p:sp>
      <p:sp>
        <p:nvSpPr>
          <p:cNvPr id="16" name="Flowchart: Alternate Process 15">
            <a:extLst>
              <a:ext uri="{FF2B5EF4-FFF2-40B4-BE49-F238E27FC236}">
                <a16:creationId xmlns:a16="http://schemas.microsoft.com/office/drawing/2014/main" id="{5D56FF02-F983-DF9E-7851-B7E0796CA38A}"/>
              </a:ext>
            </a:extLst>
          </p:cNvPr>
          <p:cNvSpPr/>
          <p:nvPr/>
        </p:nvSpPr>
        <p:spPr>
          <a:xfrm>
            <a:off x="4867939"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endParaRPr lang="en-GB" dirty="0"/>
          </a:p>
        </p:txBody>
      </p:sp>
      <p:sp>
        <p:nvSpPr>
          <p:cNvPr id="17" name="Flowchart: Alternate Process 16">
            <a:extLst>
              <a:ext uri="{FF2B5EF4-FFF2-40B4-BE49-F238E27FC236}">
                <a16:creationId xmlns:a16="http://schemas.microsoft.com/office/drawing/2014/main" id="{12D7C047-68D3-F77B-45E9-E56AACF84829}"/>
              </a:ext>
            </a:extLst>
          </p:cNvPr>
          <p:cNvSpPr/>
          <p:nvPr/>
        </p:nvSpPr>
        <p:spPr>
          <a:xfrm>
            <a:off x="7577783" y="3758864"/>
            <a:ext cx="202151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endParaRPr lang="en-GB" dirty="0"/>
          </a:p>
        </p:txBody>
      </p:sp>
      <p:sp>
        <p:nvSpPr>
          <p:cNvPr id="18" name="Flowchart: Alternate Process 17">
            <a:extLst>
              <a:ext uri="{FF2B5EF4-FFF2-40B4-BE49-F238E27FC236}">
                <a16:creationId xmlns:a16="http://schemas.microsoft.com/office/drawing/2014/main" id="{11406C72-7D9D-CA9B-8152-D1814B69A40D}"/>
              </a:ext>
            </a:extLst>
          </p:cNvPr>
          <p:cNvSpPr/>
          <p:nvPr/>
        </p:nvSpPr>
        <p:spPr>
          <a:xfrm>
            <a:off x="6551141" y="4597749"/>
            <a:ext cx="136495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a:t>
            </a:r>
            <a:endParaRPr lang="en-GB" dirty="0"/>
          </a:p>
        </p:txBody>
      </p:sp>
      <p:sp>
        <p:nvSpPr>
          <p:cNvPr id="19" name="Flowchart: Alternate Process 18">
            <a:extLst>
              <a:ext uri="{FF2B5EF4-FFF2-40B4-BE49-F238E27FC236}">
                <a16:creationId xmlns:a16="http://schemas.microsoft.com/office/drawing/2014/main" id="{1B888908-1969-2FC0-BD13-FC4C4A23FD2F}"/>
              </a:ext>
            </a:extLst>
          </p:cNvPr>
          <p:cNvSpPr/>
          <p:nvPr/>
        </p:nvSpPr>
        <p:spPr>
          <a:xfrm>
            <a:off x="8684895"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endParaRPr lang="en-GB" dirty="0"/>
          </a:p>
        </p:txBody>
      </p:sp>
      <p:sp>
        <p:nvSpPr>
          <p:cNvPr id="20" name="Flowchart: Alternate Process 19">
            <a:extLst>
              <a:ext uri="{FF2B5EF4-FFF2-40B4-BE49-F238E27FC236}">
                <a16:creationId xmlns:a16="http://schemas.microsoft.com/office/drawing/2014/main" id="{62E9D0F3-9A69-7656-C10E-47FF15E21F25}"/>
              </a:ext>
            </a:extLst>
          </p:cNvPr>
          <p:cNvSpPr/>
          <p:nvPr/>
        </p:nvSpPr>
        <p:spPr>
          <a:xfrm>
            <a:off x="5973658" y="5482860"/>
            <a:ext cx="2519916"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Dataflow Engine</a:t>
            </a:r>
            <a:endParaRPr lang="en-GB" dirty="0"/>
          </a:p>
        </p:txBody>
      </p:sp>
      <p:cxnSp>
        <p:nvCxnSpPr>
          <p:cNvPr id="23" name="Connector: Elbow 22">
            <a:extLst>
              <a:ext uri="{FF2B5EF4-FFF2-40B4-BE49-F238E27FC236}">
                <a16:creationId xmlns:a16="http://schemas.microsoft.com/office/drawing/2014/main" id="{06CC681B-FD3C-A275-333D-BCD9165E146D}"/>
              </a:ext>
            </a:extLst>
          </p:cNvPr>
          <p:cNvCxnSpPr>
            <a:cxnSpLocks/>
          </p:cNvCxnSpPr>
          <p:nvPr/>
        </p:nvCxnSpPr>
        <p:spPr>
          <a:xfrm>
            <a:off x="7916092" y="4767934"/>
            <a:ext cx="768802" cy="29936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FDEA00-7551-538D-C0BE-4A60071DD9AA}"/>
              </a:ext>
            </a:extLst>
          </p:cNvPr>
          <p:cNvCxnSpPr>
            <a:stCxn id="15" idx="3"/>
            <a:endCxn id="17" idx="1"/>
          </p:cNvCxnSpPr>
          <p:nvPr/>
        </p:nvCxnSpPr>
        <p:spPr>
          <a:xfrm>
            <a:off x="6929761" y="4065188"/>
            <a:ext cx="648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10B07E-396A-BCC8-BF9E-994A1406636D}"/>
              </a:ext>
            </a:extLst>
          </p:cNvPr>
          <p:cNvCxnSpPr>
            <a:stCxn id="9" idx="3"/>
            <a:endCxn id="10" idx="1"/>
          </p:cNvCxnSpPr>
          <p:nvPr/>
        </p:nvCxnSpPr>
        <p:spPr>
          <a:xfrm>
            <a:off x="5539562"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E2A54A-FF92-53FA-0EEB-17D2414286E7}"/>
              </a:ext>
            </a:extLst>
          </p:cNvPr>
          <p:cNvCxnSpPr>
            <a:stCxn id="10" idx="3"/>
            <a:endCxn id="11" idx="1"/>
          </p:cNvCxnSpPr>
          <p:nvPr/>
        </p:nvCxnSpPr>
        <p:spPr>
          <a:xfrm flipV="1">
            <a:off x="7813605"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D4F99BF-474C-9BEE-1EC8-46CB8FAC0710}"/>
              </a:ext>
            </a:extLst>
          </p:cNvPr>
          <p:cNvCxnSpPr>
            <a:stCxn id="11" idx="2"/>
            <a:endCxn id="15" idx="0"/>
          </p:cNvCxnSpPr>
          <p:nvPr/>
        </p:nvCxnSpPr>
        <p:spPr>
          <a:xfrm rot="5400000">
            <a:off x="7580520" y="1938868"/>
            <a:ext cx="228257" cy="3411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160007C-D02C-A50D-F844-288F7BDEA26D}"/>
              </a:ext>
            </a:extLst>
          </p:cNvPr>
          <p:cNvCxnSpPr>
            <a:stCxn id="15" idx="2"/>
            <a:endCxn id="18" idx="0"/>
          </p:cNvCxnSpPr>
          <p:nvPr/>
        </p:nvCxnSpPr>
        <p:spPr>
          <a:xfrm rot="16200000" flipH="1">
            <a:off x="6498080" y="3862211"/>
            <a:ext cx="226237" cy="1244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B875D5E-F5C9-2C7B-836C-55FED419351D}"/>
              </a:ext>
            </a:extLst>
          </p:cNvPr>
          <p:cNvCxnSpPr>
            <a:stCxn id="18" idx="2"/>
            <a:endCxn id="20" idx="0"/>
          </p:cNvCxnSpPr>
          <p:nvPr/>
        </p:nvCxnSpPr>
        <p:spPr>
          <a:xfrm flipH="1">
            <a:off x="7233616" y="5210397"/>
            <a:ext cx="1" cy="27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ECB5118-220B-F900-23FC-EB36C0696913}"/>
              </a:ext>
            </a:extLst>
          </p:cNvPr>
          <p:cNvCxnSpPr/>
          <p:nvPr/>
        </p:nvCxnSpPr>
        <p:spPr>
          <a:xfrm rot="16200000" flipH="1">
            <a:off x="5320155" y="5215380"/>
            <a:ext cx="14066" cy="40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E4207A-42B5-6BFC-2E74-2AC9F1358956}"/>
              </a:ext>
            </a:extLst>
          </p:cNvPr>
          <p:cNvCxnSpPr>
            <a:stCxn id="16" idx="2"/>
            <a:endCxn id="20" idx="1"/>
          </p:cNvCxnSpPr>
          <p:nvPr/>
        </p:nvCxnSpPr>
        <p:spPr>
          <a:xfrm rot="16200000" flipH="1">
            <a:off x="5360005" y="5175530"/>
            <a:ext cx="578787" cy="648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3C71367-E99E-B4C4-8831-520C776B68C2}"/>
              </a:ext>
            </a:extLst>
          </p:cNvPr>
          <p:cNvCxnSpPr>
            <a:stCxn id="19" idx="2"/>
            <a:endCxn id="20" idx="3"/>
          </p:cNvCxnSpPr>
          <p:nvPr/>
        </p:nvCxnSpPr>
        <p:spPr>
          <a:xfrm rot="5400000">
            <a:off x="8528442" y="5175530"/>
            <a:ext cx="578787" cy="648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9652C9B0-E5D0-5602-48FE-EE6254C0AE5A}"/>
              </a:ext>
            </a:extLst>
          </p:cNvPr>
          <p:cNvCxnSpPr>
            <a:stCxn id="15" idx="2"/>
          </p:cNvCxnSpPr>
          <p:nvPr/>
        </p:nvCxnSpPr>
        <p:spPr>
          <a:xfrm rot="16200000" flipH="1">
            <a:off x="5603898" y="4756394"/>
            <a:ext cx="1111348" cy="3415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E9B16739-9B4C-5B30-45B9-BD7CA82ADF80}"/>
              </a:ext>
            </a:extLst>
          </p:cNvPr>
          <p:cNvCxnSpPr>
            <a:cxnSpLocks/>
            <a:stCxn id="17" idx="2"/>
          </p:cNvCxnSpPr>
          <p:nvPr/>
        </p:nvCxnSpPr>
        <p:spPr>
          <a:xfrm rot="5400000">
            <a:off x="7822711" y="4717032"/>
            <a:ext cx="1111348" cy="420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62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FBFD-0F45-C876-52DB-76D1E29C1E5B}"/>
              </a:ext>
            </a:extLst>
          </p:cNvPr>
          <p:cNvSpPr>
            <a:spLocks noGrp="1"/>
          </p:cNvSpPr>
          <p:nvPr>
            <p:ph type="title"/>
          </p:nvPr>
        </p:nvSpPr>
        <p:spPr/>
        <p:txBody>
          <a:bodyPr/>
          <a:lstStyle/>
          <a:p>
            <a:r>
              <a:rPr lang="en-US" dirty="0" err="1"/>
              <a:t>Entrypoint</a:t>
            </a:r>
            <a:r>
              <a:rPr lang="en-US" dirty="0"/>
              <a:t> Analysis</a:t>
            </a:r>
            <a:endParaRPr lang="en-GB" dirty="0"/>
          </a:p>
        </p:txBody>
      </p:sp>
      <p:sp>
        <p:nvSpPr>
          <p:cNvPr id="3" name="Content Placeholder 2">
            <a:extLst>
              <a:ext uri="{FF2B5EF4-FFF2-40B4-BE49-F238E27FC236}">
                <a16:creationId xmlns:a16="http://schemas.microsoft.com/office/drawing/2014/main" id="{6E584A88-0DE6-9A20-9821-98D75E5DDFEA}"/>
              </a:ext>
            </a:extLst>
          </p:cNvPr>
          <p:cNvSpPr>
            <a:spLocks noGrp="1"/>
          </p:cNvSpPr>
          <p:nvPr>
            <p:ph idx="1"/>
          </p:nvPr>
        </p:nvSpPr>
        <p:spPr/>
        <p:txBody>
          <a:bodyPr/>
          <a:lstStyle/>
          <a:p>
            <a:r>
              <a:rPr lang="en-US" dirty="0"/>
              <a:t>Once the analysis phases are completed, before dataflow analysis can proceed it is necessary to find the set of all </a:t>
            </a:r>
            <a:r>
              <a:rPr lang="en-US" dirty="0" err="1"/>
              <a:t>entrypoints</a:t>
            </a:r>
            <a:r>
              <a:rPr lang="en-US" dirty="0"/>
              <a:t> into a codebase</a:t>
            </a:r>
          </a:p>
          <a:p>
            <a:r>
              <a:rPr lang="en-US" dirty="0"/>
              <a:t>This is usually a superset of all real </a:t>
            </a:r>
            <a:r>
              <a:rPr lang="en-US" dirty="0" err="1"/>
              <a:t>entrypoints</a:t>
            </a:r>
            <a:r>
              <a:rPr lang="en-US" dirty="0"/>
              <a:t> into a codebase due to missing code</a:t>
            </a:r>
          </a:p>
          <a:p>
            <a:r>
              <a:rPr lang="en-US" dirty="0" err="1"/>
              <a:t>Entrypoint</a:t>
            </a:r>
            <a:r>
              <a:rPr lang="en-US" dirty="0"/>
              <a:t> analysis finds all functions and free code blocks with no callers (or preceding statements), recursively walking backwards from all methods eliminating candidates until a minimal set is identified</a:t>
            </a:r>
          </a:p>
          <a:p>
            <a:r>
              <a:rPr lang="en-US" dirty="0"/>
              <a:t>Recursive functions which have no single caller as an </a:t>
            </a:r>
            <a:r>
              <a:rPr lang="en-US" dirty="0" err="1"/>
              <a:t>entrypoint</a:t>
            </a:r>
            <a:r>
              <a:rPr lang="en-US" dirty="0"/>
              <a:t> are picked randomly as </a:t>
            </a:r>
            <a:r>
              <a:rPr lang="en-US" dirty="0" err="1"/>
              <a:t>entrypoints</a:t>
            </a:r>
            <a:endParaRPr lang="en-GB" dirty="0"/>
          </a:p>
        </p:txBody>
      </p:sp>
    </p:spTree>
    <p:extLst>
      <p:ext uri="{BB962C8B-B14F-4D97-AF65-F5344CB8AC3E}">
        <p14:creationId xmlns:p14="http://schemas.microsoft.com/office/powerpoint/2010/main" val="249712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6F6B-FDC9-C817-A1A1-F1E9769E8B5F}"/>
              </a:ext>
            </a:extLst>
          </p:cNvPr>
          <p:cNvSpPr>
            <a:spLocks noGrp="1"/>
          </p:cNvSpPr>
          <p:nvPr>
            <p:ph type="title"/>
          </p:nvPr>
        </p:nvSpPr>
        <p:spPr/>
        <p:txBody>
          <a:bodyPr/>
          <a:lstStyle/>
          <a:p>
            <a:r>
              <a:rPr lang="en-US" dirty="0" err="1"/>
              <a:t>Whoami</a:t>
            </a:r>
            <a:r>
              <a:rPr lang="en-US" dirty="0"/>
              <a:t>?</a:t>
            </a:r>
            <a:endParaRPr lang="en-GB" dirty="0"/>
          </a:p>
        </p:txBody>
      </p:sp>
      <p:sp>
        <p:nvSpPr>
          <p:cNvPr id="3" name="Content Placeholder 2">
            <a:extLst>
              <a:ext uri="{FF2B5EF4-FFF2-40B4-BE49-F238E27FC236}">
                <a16:creationId xmlns:a16="http://schemas.microsoft.com/office/drawing/2014/main" id="{A01E3A92-51C8-B105-4954-ABD54C72EC4F}"/>
              </a:ext>
            </a:extLst>
          </p:cNvPr>
          <p:cNvSpPr>
            <a:spLocks noGrp="1"/>
          </p:cNvSpPr>
          <p:nvPr>
            <p:ph idx="1"/>
          </p:nvPr>
        </p:nvSpPr>
        <p:spPr>
          <a:xfrm>
            <a:off x="1154955" y="2603499"/>
            <a:ext cx="8761412" cy="3880971"/>
          </a:xfrm>
        </p:spPr>
        <p:txBody>
          <a:bodyPr>
            <a:normAutofit/>
          </a:bodyPr>
          <a:lstStyle/>
          <a:p>
            <a:r>
              <a:rPr lang="en-US" dirty="0"/>
              <a:t>Peter Winter-Smith (@peterwintrsmith on Twitter)</a:t>
            </a:r>
          </a:p>
          <a:p>
            <a:endParaRPr lang="en-US" dirty="0"/>
          </a:p>
          <a:p>
            <a:r>
              <a:rPr lang="en-US" dirty="0"/>
              <a:t>Most well known as Peter Wiener from Burp/</a:t>
            </a:r>
            <a:r>
              <a:rPr lang="en-US" dirty="0" err="1"/>
              <a:t>Portswigger</a:t>
            </a:r>
            <a:r>
              <a:rPr lang="en-US" dirty="0"/>
              <a:t> Labs</a:t>
            </a:r>
          </a:p>
          <a:p>
            <a:endParaRPr lang="en-GB" dirty="0"/>
          </a:p>
          <a:p>
            <a:r>
              <a:rPr lang="en-GB" dirty="0"/>
              <a:t>Previously: AppSec consultant (web, client, native) with code focus</a:t>
            </a:r>
          </a:p>
          <a:p>
            <a:endParaRPr lang="en-GB" dirty="0"/>
          </a:p>
          <a:p>
            <a:r>
              <a:rPr lang="en-GB" dirty="0"/>
              <a:t>Now: Offensive tool developer</a:t>
            </a:r>
          </a:p>
          <a:p>
            <a:endParaRPr lang="en-GB" dirty="0"/>
          </a:p>
          <a:p>
            <a:r>
              <a:rPr lang="en-GB" dirty="0"/>
              <a:t>One previous public project: Crystal </a:t>
            </a:r>
            <a:r>
              <a:rPr lang="en-GB"/>
              <a:t>Anti-Exploit Protection </a:t>
            </a:r>
            <a:r>
              <a:rPr lang="en-GB" dirty="0"/>
              <a:t>2012 </a:t>
            </a:r>
            <a:br>
              <a:rPr lang="en-GB" dirty="0"/>
            </a:br>
            <a:r>
              <a:rPr lang="en-GB" dirty="0"/>
              <a:t>(source: </a:t>
            </a:r>
            <a:r>
              <a:rPr lang="en-GB" dirty="0">
                <a:hlinkClick r:id="rId2"/>
              </a:rPr>
              <a:t>https://github.com/peterwintersmith/crystalaep</a:t>
            </a:r>
            <a:r>
              <a:rPr lang="en-GB" dirty="0"/>
              <a:t>)</a:t>
            </a:r>
          </a:p>
        </p:txBody>
      </p:sp>
      <p:pic>
        <p:nvPicPr>
          <p:cNvPr id="7" name="Picture 6">
            <a:extLst>
              <a:ext uri="{FF2B5EF4-FFF2-40B4-BE49-F238E27FC236}">
                <a16:creationId xmlns:a16="http://schemas.microsoft.com/office/drawing/2014/main" id="{A6DEDA8A-3BC5-A165-C242-D94C168A75EE}"/>
              </a:ext>
            </a:extLst>
          </p:cNvPr>
          <p:cNvPicPr>
            <a:picLocks noChangeAspect="1"/>
          </p:cNvPicPr>
          <p:nvPr/>
        </p:nvPicPr>
        <p:blipFill>
          <a:blip r:embed="rId3"/>
          <a:stretch>
            <a:fillRect/>
          </a:stretch>
        </p:blipFill>
        <p:spPr>
          <a:xfrm>
            <a:off x="3802285" y="657206"/>
            <a:ext cx="1515050" cy="1362842"/>
          </a:xfrm>
          <a:prstGeom prst="rect">
            <a:avLst/>
          </a:prstGeom>
        </p:spPr>
      </p:pic>
    </p:spTree>
    <p:extLst>
      <p:ext uri="{BB962C8B-B14F-4D97-AF65-F5344CB8AC3E}">
        <p14:creationId xmlns:p14="http://schemas.microsoft.com/office/powerpoint/2010/main" val="3094638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63EA-B5CD-BFC4-F4DE-1C949C94DFB2}"/>
              </a:ext>
            </a:extLst>
          </p:cNvPr>
          <p:cNvSpPr>
            <a:spLocks noGrp="1"/>
          </p:cNvSpPr>
          <p:nvPr>
            <p:ph type="title"/>
          </p:nvPr>
        </p:nvSpPr>
        <p:spPr/>
        <p:txBody>
          <a:bodyPr/>
          <a:lstStyle/>
          <a:p>
            <a:r>
              <a:rPr lang="en-US" dirty="0"/>
              <a:t>Dataflow Engine (1)</a:t>
            </a:r>
            <a:endParaRPr lang="en-GB" dirty="0"/>
          </a:p>
        </p:txBody>
      </p:sp>
      <p:sp>
        <p:nvSpPr>
          <p:cNvPr id="3" name="Content Placeholder 2">
            <a:extLst>
              <a:ext uri="{FF2B5EF4-FFF2-40B4-BE49-F238E27FC236}">
                <a16:creationId xmlns:a16="http://schemas.microsoft.com/office/drawing/2014/main" id="{57A13169-3DFA-6DD9-8499-7494516323E5}"/>
              </a:ext>
            </a:extLst>
          </p:cNvPr>
          <p:cNvSpPr>
            <a:spLocks noGrp="1"/>
          </p:cNvSpPr>
          <p:nvPr>
            <p:ph idx="1"/>
          </p:nvPr>
        </p:nvSpPr>
        <p:spPr>
          <a:xfrm>
            <a:off x="1154955" y="2275166"/>
            <a:ext cx="8761412" cy="4526189"/>
          </a:xfrm>
        </p:spPr>
        <p:txBody>
          <a:bodyPr>
            <a:normAutofit/>
          </a:bodyPr>
          <a:lstStyle/>
          <a:p>
            <a:endParaRPr lang="en-US" dirty="0"/>
          </a:p>
          <a:p>
            <a:r>
              <a:rPr lang="en-US" dirty="0"/>
              <a:t>When all of the analysis phases are completed, it is possible to invoke the Dataflow Engine to simulate execution</a:t>
            </a:r>
          </a:p>
          <a:p>
            <a:endParaRPr lang="en-US" dirty="0"/>
          </a:p>
          <a:p>
            <a:r>
              <a:rPr lang="en-US" dirty="0"/>
              <a:t>The dataflow engine walks the local control flow graph from the set of </a:t>
            </a:r>
            <a:r>
              <a:rPr lang="en-US" dirty="0" err="1"/>
              <a:t>entrypoints</a:t>
            </a:r>
            <a:r>
              <a:rPr lang="en-US" dirty="0"/>
              <a:t> determined, including entering called functions and constructors</a:t>
            </a:r>
          </a:p>
          <a:p>
            <a:endParaRPr lang="en-US" dirty="0"/>
          </a:p>
          <a:p>
            <a:r>
              <a:rPr lang="en-US" dirty="0"/>
              <a:t>The engine switches class contexts (creating necessary this pointer, member variables, outer class variables) as needed when calling across class boundaries, and walks inheritance hierarchies as needed</a:t>
            </a:r>
          </a:p>
          <a:p>
            <a:endParaRPr lang="en-US" dirty="0"/>
          </a:p>
          <a:p>
            <a:endParaRPr lang="en-GB" dirty="0"/>
          </a:p>
        </p:txBody>
      </p:sp>
    </p:spTree>
    <p:extLst>
      <p:ext uri="{BB962C8B-B14F-4D97-AF65-F5344CB8AC3E}">
        <p14:creationId xmlns:p14="http://schemas.microsoft.com/office/powerpoint/2010/main" val="4241879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6C0E-9BC1-5B75-CC9E-0EE4A2CE1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DBE6B-ADD9-F0AC-2F4D-9F2BC9C0CF95}"/>
              </a:ext>
            </a:extLst>
          </p:cNvPr>
          <p:cNvSpPr>
            <a:spLocks noGrp="1"/>
          </p:cNvSpPr>
          <p:nvPr>
            <p:ph type="title"/>
          </p:nvPr>
        </p:nvSpPr>
        <p:spPr/>
        <p:txBody>
          <a:bodyPr/>
          <a:lstStyle/>
          <a:p>
            <a:r>
              <a:rPr lang="en-US" dirty="0"/>
              <a:t>Dataflow Engine (2)</a:t>
            </a:r>
            <a:endParaRPr lang="en-GB" dirty="0"/>
          </a:p>
        </p:txBody>
      </p:sp>
      <p:sp>
        <p:nvSpPr>
          <p:cNvPr id="3" name="Content Placeholder 2">
            <a:extLst>
              <a:ext uri="{FF2B5EF4-FFF2-40B4-BE49-F238E27FC236}">
                <a16:creationId xmlns:a16="http://schemas.microsoft.com/office/drawing/2014/main" id="{1336339E-A39F-DDF5-16D0-CFA9C76A4C8E}"/>
              </a:ext>
            </a:extLst>
          </p:cNvPr>
          <p:cNvSpPr>
            <a:spLocks noGrp="1"/>
          </p:cNvSpPr>
          <p:nvPr>
            <p:ph idx="1"/>
          </p:nvPr>
        </p:nvSpPr>
        <p:spPr>
          <a:xfrm>
            <a:off x="1154955" y="2221264"/>
            <a:ext cx="8761412" cy="4580091"/>
          </a:xfrm>
        </p:spPr>
        <p:txBody>
          <a:bodyPr>
            <a:normAutofit/>
          </a:bodyPr>
          <a:lstStyle/>
          <a:p>
            <a:endParaRPr lang="en-US" dirty="0"/>
          </a:p>
          <a:p>
            <a:r>
              <a:rPr lang="en-US" dirty="0"/>
              <a:t>For each “step” of “execution” any registered source or sink callbacks are invoked; these are passed all execution state information thus far, the node on which they’ve been invoked, all variables and their state information etc.</a:t>
            </a:r>
          </a:p>
          <a:p>
            <a:endParaRPr lang="en-US" dirty="0"/>
          </a:p>
          <a:p>
            <a:r>
              <a:rPr lang="en-US" dirty="0"/>
              <a:t>These can create new variables, set variables as traced, assign arbitrary data to variables</a:t>
            </a:r>
          </a:p>
          <a:p>
            <a:endParaRPr lang="en-US" dirty="0"/>
          </a:p>
          <a:p>
            <a:r>
              <a:rPr lang="en-US" dirty="0"/>
              <a:t>Dataflow state and variables are cloned whenever updated, and merged at the convergence of control flow points to prevent incorrect findings</a:t>
            </a:r>
          </a:p>
          <a:p>
            <a:endParaRPr lang="en-US" dirty="0"/>
          </a:p>
          <a:p>
            <a:endParaRPr lang="en-GB" dirty="0"/>
          </a:p>
        </p:txBody>
      </p:sp>
    </p:spTree>
    <p:extLst>
      <p:ext uri="{BB962C8B-B14F-4D97-AF65-F5344CB8AC3E}">
        <p14:creationId xmlns:p14="http://schemas.microsoft.com/office/powerpoint/2010/main" val="22233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73BD-E9E3-51C4-7A30-79A284805365}"/>
              </a:ext>
            </a:extLst>
          </p:cNvPr>
          <p:cNvSpPr>
            <a:spLocks noGrp="1"/>
          </p:cNvSpPr>
          <p:nvPr>
            <p:ph type="title"/>
          </p:nvPr>
        </p:nvSpPr>
        <p:spPr/>
        <p:txBody>
          <a:bodyPr/>
          <a:lstStyle/>
          <a:p>
            <a:r>
              <a:rPr lang="en-US" dirty="0"/>
              <a:t>Sources + Sinks + Subscribers</a:t>
            </a:r>
            <a:endParaRPr lang="en-GB" dirty="0"/>
          </a:p>
        </p:txBody>
      </p:sp>
      <p:sp>
        <p:nvSpPr>
          <p:cNvPr id="3" name="Content Placeholder 2">
            <a:extLst>
              <a:ext uri="{FF2B5EF4-FFF2-40B4-BE49-F238E27FC236}">
                <a16:creationId xmlns:a16="http://schemas.microsoft.com/office/drawing/2014/main" id="{D498C19A-6885-0310-659A-0EA942A114D2}"/>
              </a:ext>
            </a:extLst>
          </p:cNvPr>
          <p:cNvSpPr>
            <a:spLocks noGrp="1"/>
          </p:cNvSpPr>
          <p:nvPr>
            <p:ph idx="1"/>
          </p:nvPr>
        </p:nvSpPr>
        <p:spPr>
          <a:xfrm>
            <a:off x="1154955" y="2603499"/>
            <a:ext cx="8761412" cy="3963187"/>
          </a:xfrm>
        </p:spPr>
        <p:txBody>
          <a:bodyPr>
            <a:normAutofit/>
          </a:bodyPr>
          <a:lstStyle/>
          <a:p>
            <a:r>
              <a:rPr lang="en-US" dirty="0"/>
              <a:t>These are registered with the engine and can implement custom checks</a:t>
            </a:r>
          </a:p>
          <a:p>
            <a:r>
              <a:rPr lang="en-US" dirty="0"/>
              <a:t>Sources are attached to the execution state, and sinks are attached to variables</a:t>
            </a:r>
          </a:p>
          <a:p>
            <a:r>
              <a:rPr lang="en-US" dirty="0"/>
              <a:t>Sources and sinks can record variables, create new ones, set traced status, validate previously encountered sinks, examine code path and WSIL tree context, and even attach arbitrary data to variables</a:t>
            </a:r>
          </a:p>
          <a:p>
            <a:r>
              <a:rPr lang="en-GB" dirty="0"/>
              <a:t>Whenever a source reaches a matching sink the sink can choose to create a “source-to-sink-match” object and pass it to any registered subscribers</a:t>
            </a:r>
          </a:p>
          <a:p>
            <a:r>
              <a:rPr lang="en-GB" dirty="0"/>
              <a:t>Subscribers report findings and are provided with source, sink and any other context needed such as recorded variables</a:t>
            </a:r>
          </a:p>
        </p:txBody>
      </p:sp>
    </p:spTree>
    <p:extLst>
      <p:ext uri="{BB962C8B-B14F-4D97-AF65-F5344CB8AC3E}">
        <p14:creationId xmlns:p14="http://schemas.microsoft.com/office/powerpoint/2010/main" val="1066503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041C-6393-57A5-3C74-6E581F27E56A}"/>
              </a:ext>
            </a:extLst>
          </p:cNvPr>
          <p:cNvSpPr>
            <a:spLocks noGrp="1"/>
          </p:cNvSpPr>
          <p:nvPr>
            <p:ph type="title"/>
          </p:nvPr>
        </p:nvSpPr>
        <p:spPr>
          <a:xfrm>
            <a:off x="2967851" y="3844088"/>
            <a:ext cx="5945561" cy="706964"/>
          </a:xfrm>
        </p:spPr>
        <p:txBody>
          <a:bodyPr/>
          <a:lstStyle/>
          <a:p>
            <a:pPr algn="ctr"/>
            <a:r>
              <a:rPr lang="en-US" dirty="0">
                <a:solidFill>
                  <a:schemeClr val="tx1"/>
                </a:solidFill>
              </a:rPr>
              <a:t>Functionality Overview</a:t>
            </a:r>
            <a:endParaRPr lang="en-GB" dirty="0">
              <a:solidFill>
                <a:schemeClr val="tx1"/>
              </a:solidFill>
            </a:endParaRPr>
          </a:p>
        </p:txBody>
      </p:sp>
    </p:spTree>
    <p:extLst>
      <p:ext uri="{BB962C8B-B14F-4D97-AF65-F5344CB8AC3E}">
        <p14:creationId xmlns:p14="http://schemas.microsoft.com/office/powerpoint/2010/main" val="3773658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B184-C1E6-C7EC-4E3D-4CD8EC519E35}"/>
              </a:ext>
            </a:extLst>
          </p:cNvPr>
          <p:cNvSpPr>
            <a:spLocks noGrp="1"/>
          </p:cNvSpPr>
          <p:nvPr>
            <p:ph type="title"/>
          </p:nvPr>
        </p:nvSpPr>
        <p:spPr/>
        <p:txBody>
          <a:bodyPr/>
          <a:lstStyle/>
          <a:p>
            <a:r>
              <a:rPr lang="en-US" dirty="0"/>
              <a:t>Usage – High Level</a:t>
            </a:r>
            <a:endParaRPr lang="en-GB" dirty="0"/>
          </a:p>
        </p:txBody>
      </p:sp>
      <p:sp>
        <p:nvSpPr>
          <p:cNvPr id="3" name="Content Placeholder 2">
            <a:extLst>
              <a:ext uri="{FF2B5EF4-FFF2-40B4-BE49-F238E27FC236}">
                <a16:creationId xmlns:a16="http://schemas.microsoft.com/office/drawing/2014/main" id="{8A61C003-47D3-1810-F3AA-CF90B1FD93F1}"/>
              </a:ext>
            </a:extLst>
          </p:cNvPr>
          <p:cNvSpPr>
            <a:spLocks noGrp="1"/>
          </p:cNvSpPr>
          <p:nvPr>
            <p:ph idx="1"/>
          </p:nvPr>
        </p:nvSpPr>
        <p:spPr>
          <a:xfrm>
            <a:off x="455708" y="2286747"/>
            <a:ext cx="3720073" cy="3416300"/>
          </a:xfrm>
        </p:spPr>
        <p:txBody>
          <a:bodyPr/>
          <a:lstStyle/>
          <a:p>
            <a:r>
              <a:rPr lang="en-US" dirty="0"/>
              <a:t>Command-line driven dataflow or static scans</a:t>
            </a:r>
          </a:p>
          <a:p>
            <a:endParaRPr lang="en-US" dirty="0"/>
          </a:p>
          <a:p>
            <a:r>
              <a:rPr lang="en-US" dirty="0"/>
              <a:t>Interactive mode to allow REPL-style search, graphing, iterative scans</a:t>
            </a:r>
            <a:endParaRPr lang="en-GB" dirty="0"/>
          </a:p>
        </p:txBody>
      </p:sp>
      <p:pic>
        <p:nvPicPr>
          <p:cNvPr id="6" name="Picture 5">
            <a:extLst>
              <a:ext uri="{FF2B5EF4-FFF2-40B4-BE49-F238E27FC236}">
                <a16:creationId xmlns:a16="http://schemas.microsoft.com/office/drawing/2014/main" id="{406BBBBD-827A-7657-84AC-A09F4471C50D}"/>
              </a:ext>
            </a:extLst>
          </p:cNvPr>
          <p:cNvPicPr>
            <a:picLocks noChangeAspect="1"/>
          </p:cNvPicPr>
          <p:nvPr/>
        </p:nvPicPr>
        <p:blipFill>
          <a:blip r:embed="rId2"/>
          <a:stretch>
            <a:fillRect/>
          </a:stretch>
        </p:blipFill>
        <p:spPr>
          <a:xfrm>
            <a:off x="3993772" y="2349899"/>
            <a:ext cx="8044897" cy="3707990"/>
          </a:xfrm>
          <a:prstGeom prst="rect">
            <a:avLst/>
          </a:prstGeom>
        </p:spPr>
      </p:pic>
    </p:spTree>
    <p:extLst>
      <p:ext uri="{BB962C8B-B14F-4D97-AF65-F5344CB8AC3E}">
        <p14:creationId xmlns:p14="http://schemas.microsoft.com/office/powerpoint/2010/main" val="273404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3AF0-2685-0F69-0928-8F9B8107694D}"/>
              </a:ext>
            </a:extLst>
          </p:cNvPr>
          <p:cNvSpPr>
            <a:spLocks noGrp="1"/>
          </p:cNvSpPr>
          <p:nvPr>
            <p:ph type="title"/>
          </p:nvPr>
        </p:nvSpPr>
        <p:spPr/>
        <p:txBody>
          <a:bodyPr/>
          <a:lstStyle/>
          <a:p>
            <a:r>
              <a:rPr lang="en-US" dirty="0"/>
              <a:t>Usage – </a:t>
            </a:r>
            <a:br>
              <a:rPr lang="en-US" dirty="0"/>
            </a:br>
            <a:r>
              <a:rPr lang="en-US" dirty="0"/>
              <a:t>Interactive</a:t>
            </a:r>
            <a:endParaRPr lang="en-GB" dirty="0"/>
          </a:p>
        </p:txBody>
      </p:sp>
      <p:sp>
        <p:nvSpPr>
          <p:cNvPr id="3" name="Content Placeholder 2">
            <a:extLst>
              <a:ext uri="{FF2B5EF4-FFF2-40B4-BE49-F238E27FC236}">
                <a16:creationId xmlns:a16="http://schemas.microsoft.com/office/drawing/2014/main" id="{7169EC12-D386-3295-2933-B4FDD202A43D}"/>
              </a:ext>
            </a:extLst>
          </p:cNvPr>
          <p:cNvSpPr>
            <a:spLocks noGrp="1"/>
          </p:cNvSpPr>
          <p:nvPr>
            <p:ph idx="1"/>
          </p:nvPr>
        </p:nvSpPr>
        <p:spPr>
          <a:xfrm>
            <a:off x="282099" y="2262681"/>
            <a:ext cx="3900826" cy="3908942"/>
          </a:xfrm>
        </p:spPr>
        <p:txBody>
          <a:bodyPr>
            <a:normAutofit/>
          </a:bodyPr>
          <a:lstStyle/>
          <a:p>
            <a:r>
              <a:rPr lang="en-US" dirty="0"/>
              <a:t>Graph class relationships, calls, local control flow and WSIL AST</a:t>
            </a:r>
          </a:p>
          <a:p>
            <a:r>
              <a:rPr lang="en-US" dirty="0"/>
              <a:t>Search </a:t>
            </a:r>
            <a:r>
              <a:rPr lang="en-US" dirty="0" err="1"/>
              <a:t>KnowledgeDB</a:t>
            </a:r>
            <a:r>
              <a:rPr lang="en-US" dirty="0"/>
              <a:t> or AST to locate specific methods, classes, variables.</a:t>
            </a:r>
          </a:p>
          <a:p>
            <a:r>
              <a:rPr lang="en-GB" dirty="0"/>
              <a:t>List calls to and from</a:t>
            </a:r>
            <a:br>
              <a:rPr lang="en-GB" dirty="0"/>
            </a:br>
            <a:r>
              <a:rPr lang="en-GB" dirty="0"/>
              <a:t>particular methods, classes</a:t>
            </a:r>
          </a:p>
          <a:p>
            <a:r>
              <a:rPr lang="en-GB" dirty="0"/>
              <a:t>Find paths between methods</a:t>
            </a:r>
          </a:p>
          <a:p>
            <a:r>
              <a:rPr lang="en-GB" dirty="0"/>
              <a:t>Search is regex based and inclusive or exclusive</a:t>
            </a:r>
          </a:p>
        </p:txBody>
      </p:sp>
      <p:pic>
        <p:nvPicPr>
          <p:cNvPr id="6" name="Picture 5">
            <a:extLst>
              <a:ext uri="{FF2B5EF4-FFF2-40B4-BE49-F238E27FC236}">
                <a16:creationId xmlns:a16="http://schemas.microsoft.com/office/drawing/2014/main" id="{B2CE162B-B727-3C0D-6923-533B8237123B}"/>
              </a:ext>
            </a:extLst>
          </p:cNvPr>
          <p:cNvPicPr>
            <a:picLocks noChangeAspect="1"/>
          </p:cNvPicPr>
          <p:nvPr/>
        </p:nvPicPr>
        <p:blipFill>
          <a:blip r:embed="rId3"/>
          <a:stretch>
            <a:fillRect/>
          </a:stretch>
        </p:blipFill>
        <p:spPr>
          <a:xfrm>
            <a:off x="3979080" y="686377"/>
            <a:ext cx="7930821" cy="6067295"/>
          </a:xfrm>
          <a:prstGeom prst="rect">
            <a:avLst/>
          </a:prstGeom>
        </p:spPr>
      </p:pic>
    </p:spTree>
    <p:extLst>
      <p:ext uri="{BB962C8B-B14F-4D97-AF65-F5344CB8AC3E}">
        <p14:creationId xmlns:p14="http://schemas.microsoft.com/office/powerpoint/2010/main" val="84176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9E401-E3F2-D14A-1E21-FD2574B1B2C0}"/>
              </a:ext>
            </a:extLst>
          </p:cNvPr>
          <p:cNvSpPr>
            <a:spLocks noGrp="1"/>
          </p:cNvSpPr>
          <p:nvPr>
            <p:ph type="title"/>
          </p:nvPr>
        </p:nvSpPr>
        <p:spPr/>
        <p:txBody>
          <a:bodyPr/>
          <a:lstStyle/>
          <a:p>
            <a:r>
              <a:rPr lang="en-US" dirty="0"/>
              <a:t>Example – Graphing Classes</a:t>
            </a:r>
            <a:endParaRPr lang="en-GB" dirty="0"/>
          </a:p>
        </p:txBody>
      </p:sp>
      <p:sp>
        <p:nvSpPr>
          <p:cNvPr id="3" name="Content Placeholder 2">
            <a:extLst>
              <a:ext uri="{FF2B5EF4-FFF2-40B4-BE49-F238E27FC236}">
                <a16:creationId xmlns:a16="http://schemas.microsoft.com/office/drawing/2014/main" id="{0A4FCDE9-A37A-8970-5D8C-CF705D68B475}"/>
              </a:ext>
            </a:extLst>
          </p:cNvPr>
          <p:cNvSpPr>
            <a:spLocks noGrp="1"/>
          </p:cNvSpPr>
          <p:nvPr>
            <p:ph idx="1"/>
          </p:nvPr>
        </p:nvSpPr>
        <p:spPr>
          <a:xfrm>
            <a:off x="1154955" y="2603500"/>
            <a:ext cx="4941045" cy="3416300"/>
          </a:xfrm>
        </p:spPr>
        <p:txBody>
          <a:bodyPr/>
          <a:lstStyle/>
          <a:p>
            <a:r>
              <a:rPr lang="en-US" dirty="0"/>
              <a:t>Relationships between classes can be easily observed</a:t>
            </a:r>
          </a:p>
        </p:txBody>
      </p:sp>
      <p:pic>
        <p:nvPicPr>
          <p:cNvPr id="4" name="Picture 3">
            <a:extLst>
              <a:ext uri="{FF2B5EF4-FFF2-40B4-BE49-F238E27FC236}">
                <a16:creationId xmlns:a16="http://schemas.microsoft.com/office/drawing/2014/main" id="{7F32B2FA-5A39-51C0-E70C-1F32FA3735C3}"/>
              </a:ext>
            </a:extLst>
          </p:cNvPr>
          <p:cNvPicPr>
            <a:picLocks noChangeAspect="1"/>
          </p:cNvPicPr>
          <p:nvPr/>
        </p:nvPicPr>
        <p:blipFill>
          <a:blip r:embed="rId2"/>
          <a:stretch>
            <a:fillRect/>
          </a:stretch>
        </p:blipFill>
        <p:spPr>
          <a:xfrm>
            <a:off x="6850075" y="2486639"/>
            <a:ext cx="4237026" cy="3995284"/>
          </a:xfrm>
          <a:prstGeom prst="rect">
            <a:avLst/>
          </a:prstGeom>
        </p:spPr>
      </p:pic>
    </p:spTree>
    <p:extLst>
      <p:ext uri="{BB962C8B-B14F-4D97-AF65-F5344CB8AC3E}">
        <p14:creationId xmlns:p14="http://schemas.microsoft.com/office/powerpoint/2010/main" val="1172887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179E-0658-D36C-EAC4-0168355C7B54}"/>
              </a:ext>
            </a:extLst>
          </p:cNvPr>
          <p:cNvSpPr>
            <a:spLocks noGrp="1"/>
          </p:cNvSpPr>
          <p:nvPr>
            <p:ph type="title"/>
          </p:nvPr>
        </p:nvSpPr>
        <p:spPr/>
        <p:txBody>
          <a:bodyPr/>
          <a:lstStyle/>
          <a:p>
            <a:r>
              <a:rPr lang="en-US" dirty="0"/>
              <a:t>Example – Graphing Calls</a:t>
            </a:r>
            <a:endParaRPr lang="en-GB" dirty="0"/>
          </a:p>
        </p:txBody>
      </p:sp>
      <p:pic>
        <p:nvPicPr>
          <p:cNvPr id="11" name="Picture 10">
            <a:extLst>
              <a:ext uri="{FF2B5EF4-FFF2-40B4-BE49-F238E27FC236}">
                <a16:creationId xmlns:a16="http://schemas.microsoft.com/office/drawing/2014/main" id="{F90D81FE-BA0C-31DC-C839-F1A1D3CE1A1B}"/>
              </a:ext>
            </a:extLst>
          </p:cNvPr>
          <p:cNvPicPr>
            <a:picLocks noChangeAspect="1"/>
          </p:cNvPicPr>
          <p:nvPr/>
        </p:nvPicPr>
        <p:blipFill>
          <a:blip r:embed="rId2"/>
          <a:stretch>
            <a:fillRect/>
          </a:stretch>
        </p:blipFill>
        <p:spPr>
          <a:xfrm>
            <a:off x="8702175" y="2286613"/>
            <a:ext cx="3489825" cy="4332767"/>
          </a:xfrm>
          <a:prstGeom prst="rect">
            <a:avLst/>
          </a:prstGeom>
        </p:spPr>
      </p:pic>
      <p:sp>
        <p:nvSpPr>
          <p:cNvPr id="19" name="Content Placeholder 2">
            <a:extLst>
              <a:ext uri="{FF2B5EF4-FFF2-40B4-BE49-F238E27FC236}">
                <a16:creationId xmlns:a16="http://schemas.microsoft.com/office/drawing/2014/main" id="{85A5D37F-6C09-2DDF-5F30-2377D38F9775}"/>
              </a:ext>
            </a:extLst>
          </p:cNvPr>
          <p:cNvSpPr txBox="1">
            <a:spLocks/>
          </p:cNvSpPr>
          <p:nvPr/>
        </p:nvSpPr>
        <p:spPr>
          <a:xfrm>
            <a:off x="1154955" y="2603500"/>
            <a:ext cx="4941045"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Call flows can be graphed, filtered as required and highlighted</a:t>
            </a:r>
          </a:p>
        </p:txBody>
      </p:sp>
      <p:pic>
        <p:nvPicPr>
          <p:cNvPr id="21" name="Picture 20">
            <a:extLst>
              <a:ext uri="{FF2B5EF4-FFF2-40B4-BE49-F238E27FC236}">
                <a16:creationId xmlns:a16="http://schemas.microsoft.com/office/drawing/2014/main" id="{74BAF2AA-8117-0370-FEC2-E8DFA1A76CE5}"/>
              </a:ext>
            </a:extLst>
          </p:cNvPr>
          <p:cNvPicPr>
            <a:picLocks noChangeAspect="1"/>
          </p:cNvPicPr>
          <p:nvPr/>
        </p:nvPicPr>
        <p:blipFill>
          <a:blip r:embed="rId3"/>
          <a:stretch>
            <a:fillRect/>
          </a:stretch>
        </p:blipFill>
        <p:spPr>
          <a:xfrm>
            <a:off x="1206515" y="3416172"/>
            <a:ext cx="7651736" cy="3230826"/>
          </a:xfrm>
          <a:prstGeom prst="rect">
            <a:avLst/>
          </a:prstGeom>
        </p:spPr>
      </p:pic>
    </p:spTree>
    <p:extLst>
      <p:ext uri="{BB962C8B-B14F-4D97-AF65-F5344CB8AC3E}">
        <p14:creationId xmlns:p14="http://schemas.microsoft.com/office/powerpoint/2010/main" val="215547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7A75-0C54-E3C3-6049-47247199C53F}"/>
              </a:ext>
            </a:extLst>
          </p:cNvPr>
          <p:cNvSpPr>
            <a:spLocks noGrp="1"/>
          </p:cNvSpPr>
          <p:nvPr>
            <p:ph type="title"/>
          </p:nvPr>
        </p:nvSpPr>
        <p:spPr/>
        <p:txBody>
          <a:bodyPr/>
          <a:lstStyle/>
          <a:p>
            <a:r>
              <a:rPr lang="en-US" dirty="0"/>
              <a:t>Example – Graphing AST</a:t>
            </a:r>
            <a:endParaRPr lang="en-GB" dirty="0"/>
          </a:p>
        </p:txBody>
      </p:sp>
      <p:sp>
        <p:nvSpPr>
          <p:cNvPr id="3" name="Content Placeholder 2">
            <a:extLst>
              <a:ext uri="{FF2B5EF4-FFF2-40B4-BE49-F238E27FC236}">
                <a16:creationId xmlns:a16="http://schemas.microsoft.com/office/drawing/2014/main" id="{FF9BFA05-102F-B125-32C0-70EC76979295}"/>
              </a:ext>
            </a:extLst>
          </p:cNvPr>
          <p:cNvSpPr>
            <a:spLocks noGrp="1"/>
          </p:cNvSpPr>
          <p:nvPr>
            <p:ph idx="1"/>
          </p:nvPr>
        </p:nvSpPr>
        <p:spPr>
          <a:xfrm>
            <a:off x="1154953" y="2422525"/>
            <a:ext cx="10394108" cy="3416300"/>
          </a:xfrm>
        </p:spPr>
        <p:txBody>
          <a:bodyPr/>
          <a:lstStyle/>
          <a:p>
            <a:r>
              <a:rPr lang="en-US" dirty="0"/>
              <a:t>WSIL AST graph is useful for debugging if writing a language plugin</a:t>
            </a:r>
          </a:p>
          <a:p>
            <a:endParaRPr lang="en-GB" dirty="0"/>
          </a:p>
        </p:txBody>
      </p:sp>
      <p:pic>
        <p:nvPicPr>
          <p:cNvPr id="8" name="Picture 7">
            <a:extLst>
              <a:ext uri="{FF2B5EF4-FFF2-40B4-BE49-F238E27FC236}">
                <a16:creationId xmlns:a16="http://schemas.microsoft.com/office/drawing/2014/main" id="{2DB105D8-9306-466B-9830-F518DF890665}"/>
              </a:ext>
            </a:extLst>
          </p:cNvPr>
          <p:cNvPicPr>
            <a:picLocks noChangeAspect="1"/>
          </p:cNvPicPr>
          <p:nvPr/>
        </p:nvPicPr>
        <p:blipFill>
          <a:blip r:embed="rId2"/>
          <a:stretch>
            <a:fillRect/>
          </a:stretch>
        </p:blipFill>
        <p:spPr>
          <a:xfrm>
            <a:off x="1433481" y="2855766"/>
            <a:ext cx="8801164" cy="2162191"/>
          </a:xfrm>
          <a:prstGeom prst="rect">
            <a:avLst/>
          </a:prstGeom>
        </p:spPr>
      </p:pic>
      <p:pic>
        <p:nvPicPr>
          <p:cNvPr id="9" name="Picture 8">
            <a:extLst>
              <a:ext uri="{FF2B5EF4-FFF2-40B4-BE49-F238E27FC236}">
                <a16:creationId xmlns:a16="http://schemas.microsoft.com/office/drawing/2014/main" id="{5F649D94-E368-8287-49D8-CC90616ACBD6}"/>
              </a:ext>
            </a:extLst>
          </p:cNvPr>
          <p:cNvPicPr>
            <a:picLocks noChangeAspect="1"/>
          </p:cNvPicPr>
          <p:nvPr/>
        </p:nvPicPr>
        <p:blipFill>
          <a:blip r:embed="rId3"/>
          <a:stretch>
            <a:fillRect/>
          </a:stretch>
        </p:blipFill>
        <p:spPr>
          <a:xfrm>
            <a:off x="6919913" y="2789545"/>
            <a:ext cx="5000733" cy="3875040"/>
          </a:xfrm>
          <a:prstGeom prst="rect">
            <a:avLst/>
          </a:prstGeom>
        </p:spPr>
      </p:pic>
    </p:spTree>
    <p:extLst>
      <p:ext uri="{BB962C8B-B14F-4D97-AF65-F5344CB8AC3E}">
        <p14:creationId xmlns:p14="http://schemas.microsoft.com/office/powerpoint/2010/main" val="57364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8549-B363-6FFF-B65A-2DD571225566}"/>
              </a:ext>
            </a:extLst>
          </p:cNvPr>
          <p:cNvSpPr>
            <a:spLocks noGrp="1"/>
          </p:cNvSpPr>
          <p:nvPr>
            <p:ph type="title"/>
          </p:nvPr>
        </p:nvSpPr>
        <p:spPr/>
        <p:txBody>
          <a:bodyPr/>
          <a:lstStyle/>
          <a:p>
            <a:r>
              <a:rPr lang="en-US" dirty="0"/>
              <a:t>Graphing - Local</a:t>
            </a:r>
            <a:endParaRPr lang="en-GB" dirty="0"/>
          </a:p>
        </p:txBody>
      </p:sp>
      <p:sp>
        <p:nvSpPr>
          <p:cNvPr id="3" name="Content Placeholder 2">
            <a:extLst>
              <a:ext uri="{FF2B5EF4-FFF2-40B4-BE49-F238E27FC236}">
                <a16:creationId xmlns:a16="http://schemas.microsoft.com/office/drawing/2014/main" id="{0C29CF3E-56A9-D070-9FB6-B63BB7916DAA}"/>
              </a:ext>
            </a:extLst>
          </p:cNvPr>
          <p:cNvSpPr>
            <a:spLocks noGrp="1"/>
          </p:cNvSpPr>
          <p:nvPr>
            <p:ph idx="1"/>
          </p:nvPr>
        </p:nvSpPr>
        <p:spPr>
          <a:xfrm>
            <a:off x="1154955" y="2603500"/>
            <a:ext cx="4369545" cy="3416300"/>
          </a:xfrm>
        </p:spPr>
        <p:txBody>
          <a:bodyPr/>
          <a:lstStyle/>
          <a:p>
            <a:r>
              <a:rPr lang="en-US" dirty="0"/>
              <a:t>Local control flow graph is not very useful in practice but fun to examine</a:t>
            </a:r>
          </a:p>
          <a:p>
            <a:endParaRPr lang="en-US" dirty="0"/>
          </a:p>
          <a:p>
            <a:r>
              <a:rPr lang="en-US" dirty="0"/>
              <a:t>Likely to be useful if an IDE plugin is ever created</a:t>
            </a:r>
            <a:endParaRPr lang="en-GB" dirty="0"/>
          </a:p>
        </p:txBody>
      </p:sp>
      <p:pic>
        <p:nvPicPr>
          <p:cNvPr id="5" name="Picture 4">
            <a:extLst>
              <a:ext uri="{FF2B5EF4-FFF2-40B4-BE49-F238E27FC236}">
                <a16:creationId xmlns:a16="http://schemas.microsoft.com/office/drawing/2014/main" id="{713D0B0E-DB3B-D9E6-6AF2-59E769A7DEF7}"/>
              </a:ext>
            </a:extLst>
          </p:cNvPr>
          <p:cNvPicPr>
            <a:picLocks noChangeAspect="1"/>
          </p:cNvPicPr>
          <p:nvPr/>
        </p:nvPicPr>
        <p:blipFill>
          <a:blip r:embed="rId2"/>
          <a:stretch>
            <a:fillRect/>
          </a:stretch>
        </p:blipFill>
        <p:spPr>
          <a:xfrm>
            <a:off x="6291263" y="897831"/>
            <a:ext cx="5179626" cy="5741093"/>
          </a:xfrm>
          <a:prstGeom prst="rect">
            <a:avLst/>
          </a:prstGeom>
        </p:spPr>
      </p:pic>
    </p:spTree>
    <p:extLst>
      <p:ext uri="{BB962C8B-B14F-4D97-AF65-F5344CB8AC3E}">
        <p14:creationId xmlns:p14="http://schemas.microsoft.com/office/powerpoint/2010/main" val="140304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34BC-D6C7-2F0F-02F5-46642FC11AF1}"/>
              </a:ext>
            </a:extLst>
          </p:cNvPr>
          <p:cNvSpPr>
            <a:spLocks noGrp="1"/>
          </p:cNvSpPr>
          <p:nvPr>
            <p:ph type="title"/>
          </p:nvPr>
        </p:nvSpPr>
        <p:spPr/>
        <p:txBody>
          <a:bodyPr/>
          <a:lstStyle/>
          <a:p>
            <a:r>
              <a:rPr lang="en-US" dirty="0"/>
              <a:t>What the…</a:t>
            </a:r>
            <a:endParaRPr lang="en-GB" dirty="0"/>
          </a:p>
        </p:txBody>
      </p:sp>
      <p:pic>
        <p:nvPicPr>
          <p:cNvPr id="5" name="Content Placeholder 4">
            <a:extLst>
              <a:ext uri="{FF2B5EF4-FFF2-40B4-BE49-F238E27FC236}">
                <a16:creationId xmlns:a16="http://schemas.microsoft.com/office/drawing/2014/main" id="{FD07CAA5-D820-C887-D1BB-79E826CD7AF2}"/>
              </a:ext>
            </a:extLst>
          </p:cNvPr>
          <p:cNvPicPr>
            <a:picLocks noGrp="1" noChangeAspect="1"/>
          </p:cNvPicPr>
          <p:nvPr>
            <p:ph idx="1"/>
          </p:nvPr>
        </p:nvPicPr>
        <p:blipFill>
          <a:blip r:embed="rId3"/>
          <a:stretch>
            <a:fillRect/>
          </a:stretch>
        </p:blipFill>
        <p:spPr>
          <a:xfrm>
            <a:off x="4070702" y="707794"/>
            <a:ext cx="1464957" cy="1407915"/>
          </a:xfrm>
        </p:spPr>
      </p:pic>
      <p:sp>
        <p:nvSpPr>
          <p:cNvPr id="10" name="Content Placeholder 2">
            <a:extLst>
              <a:ext uri="{FF2B5EF4-FFF2-40B4-BE49-F238E27FC236}">
                <a16:creationId xmlns:a16="http://schemas.microsoft.com/office/drawing/2014/main" id="{CA922D23-1C1E-2891-26D3-3AAA92732450}"/>
              </a:ext>
            </a:extLst>
          </p:cNvPr>
          <p:cNvSpPr txBox="1">
            <a:spLocks/>
          </p:cNvSpPr>
          <p:nvPr/>
        </p:nvSpPr>
        <p:spPr>
          <a:xfrm>
            <a:off x="1154954" y="2461437"/>
            <a:ext cx="9982651" cy="42689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Code analysis platform with multiple language support</a:t>
            </a:r>
          </a:p>
          <a:p>
            <a:endParaRPr lang="en-US" dirty="0"/>
          </a:p>
          <a:p>
            <a:r>
              <a:rPr lang="en-US" dirty="0"/>
              <a:t>Provides code searching, graphing, dataflow and static SAST</a:t>
            </a:r>
          </a:p>
          <a:p>
            <a:endParaRPr lang="en-US" dirty="0"/>
          </a:p>
          <a:p>
            <a:r>
              <a:rPr lang="en-US" dirty="0"/>
              <a:t>Lowers code to an IL resembling simplified Java with some extensions to increase flexibility</a:t>
            </a:r>
          </a:p>
          <a:p>
            <a:endParaRPr lang="en-US" dirty="0"/>
          </a:p>
          <a:p>
            <a:r>
              <a:rPr lang="en-US" dirty="0"/>
              <a:t>Plugin architecture that allows anything in the IL format to be a “source” or “sink”</a:t>
            </a:r>
          </a:p>
          <a:p>
            <a:endParaRPr lang="en-US" dirty="0"/>
          </a:p>
          <a:p>
            <a:r>
              <a:rPr lang="en-US" dirty="0"/>
              <a:t>Designed to support real consultant needs rather than only dev teams (e.g. no compilation, partial source)</a:t>
            </a:r>
          </a:p>
          <a:p>
            <a:endParaRPr lang="en-US" dirty="0"/>
          </a:p>
          <a:p>
            <a:r>
              <a:rPr lang="en-US" dirty="0"/>
              <a:t>Designed for constrained platforms – single or multi-threaded parsing, analysis, scanning, and memory/time guardrails</a:t>
            </a:r>
          </a:p>
        </p:txBody>
      </p:sp>
    </p:spTree>
    <p:extLst>
      <p:ext uri="{BB962C8B-B14F-4D97-AF65-F5344CB8AC3E}">
        <p14:creationId xmlns:p14="http://schemas.microsoft.com/office/powerpoint/2010/main" val="172686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4EA9-AD8C-5698-6079-A9927CE244C0}"/>
              </a:ext>
            </a:extLst>
          </p:cNvPr>
          <p:cNvSpPr>
            <a:spLocks noGrp="1"/>
          </p:cNvSpPr>
          <p:nvPr>
            <p:ph type="title"/>
          </p:nvPr>
        </p:nvSpPr>
        <p:spPr/>
        <p:txBody>
          <a:bodyPr/>
          <a:lstStyle/>
          <a:p>
            <a:r>
              <a:rPr lang="en-US" dirty="0"/>
              <a:t>Search – Knowledge DB</a:t>
            </a:r>
            <a:endParaRPr lang="en-GB" dirty="0"/>
          </a:p>
        </p:txBody>
      </p:sp>
      <p:sp>
        <p:nvSpPr>
          <p:cNvPr id="3" name="Content Placeholder 2">
            <a:extLst>
              <a:ext uri="{FF2B5EF4-FFF2-40B4-BE49-F238E27FC236}">
                <a16:creationId xmlns:a16="http://schemas.microsoft.com/office/drawing/2014/main" id="{F9597F73-AA27-50B1-A04C-56DADA71EC78}"/>
              </a:ext>
            </a:extLst>
          </p:cNvPr>
          <p:cNvSpPr>
            <a:spLocks noGrp="1"/>
          </p:cNvSpPr>
          <p:nvPr>
            <p:ph idx="1"/>
          </p:nvPr>
        </p:nvSpPr>
        <p:spPr>
          <a:xfrm>
            <a:off x="1154954" y="2289174"/>
            <a:ext cx="8761412" cy="4568825"/>
          </a:xfrm>
        </p:spPr>
        <p:txBody>
          <a:bodyPr/>
          <a:lstStyle/>
          <a:p>
            <a:r>
              <a:rPr lang="en-US" sz="1400" dirty="0"/>
              <a:t>Everything about the code is kept in the Knowledge DB, which is dumped into a text file in the project directory, but can also be searched in </a:t>
            </a:r>
            <a:r>
              <a:rPr lang="en-US" sz="1400" dirty="0" err="1"/>
              <a:t>wSAST</a:t>
            </a:r>
            <a:r>
              <a:rPr lang="en-US" sz="1400" dirty="0"/>
              <a: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This is useful for finding interesting areas of code from specific regexes, such as auth, password, database, models etc.</a:t>
            </a:r>
          </a:p>
          <a:p>
            <a:endParaRPr lang="en-US" dirty="0"/>
          </a:p>
          <a:p>
            <a:endParaRPr lang="en-GB" dirty="0"/>
          </a:p>
        </p:txBody>
      </p:sp>
      <p:pic>
        <p:nvPicPr>
          <p:cNvPr id="5" name="Picture 4">
            <a:extLst>
              <a:ext uri="{FF2B5EF4-FFF2-40B4-BE49-F238E27FC236}">
                <a16:creationId xmlns:a16="http://schemas.microsoft.com/office/drawing/2014/main" id="{F87C5822-A663-8E52-5F52-239FCD059C96}"/>
              </a:ext>
            </a:extLst>
          </p:cNvPr>
          <p:cNvPicPr>
            <a:picLocks noChangeAspect="1"/>
          </p:cNvPicPr>
          <p:nvPr/>
        </p:nvPicPr>
        <p:blipFill>
          <a:blip r:embed="rId3"/>
          <a:stretch>
            <a:fillRect/>
          </a:stretch>
        </p:blipFill>
        <p:spPr>
          <a:xfrm>
            <a:off x="3805384" y="5067891"/>
            <a:ext cx="4064497" cy="1243910"/>
          </a:xfrm>
          <a:prstGeom prst="rect">
            <a:avLst/>
          </a:prstGeom>
        </p:spPr>
      </p:pic>
      <p:pic>
        <p:nvPicPr>
          <p:cNvPr id="12" name="Picture 11">
            <a:extLst>
              <a:ext uri="{FF2B5EF4-FFF2-40B4-BE49-F238E27FC236}">
                <a16:creationId xmlns:a16="http://schemas.microsoft.com/office/drawing/2014/main" id="{9466DCD2-663F-F399-9075-B033626770C1}"/>
              </a:ext>
            </a:extLst>
          </p:cNvPr>
          <p:cNvPicPr>
            <a:picLocks noChangeAspect="1"/>
          </p:cNvPicPr>
          <p:nvPr/>
        </p:nvPicPr>
        <p:blipFill>
          <a:blip r:embed="rId4"/>
          <a:stretch>
            <a:fillRect/>
          </a:stretch>
        </p:blipFill>
        <p:spPr>
          <a:xfrm>
            <a:off x="1924804" y="2817051"/>
            <a:ext cx="8554568" cy="2191231"/>
          </a:xfrm>
          <a:prstGeom prst="rect">
            <a:avLst/>
          </a:prstGeom>
        </p:spPr>
      </p:pic>
    </p:spTree>
    <p:extLst>
      <p:ext uri="{BB962C8B-B14F-4D97-AF65-F5344CB8AC3E}">
        <p14:creationId xmlns:p14="http://schemas.microsoft.com/office/powerpoint/2010/main" val="417652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F374-4A31-0749-2AA6-E5D8DCA9B3D8}"/>
              </a:ext>
            </a:extLst>
          </p:cNvPr>
          <p:cNvSpPr>
            <a:spLocks noGrp="1"/>
          </p:cNvSpPr>
          <p:nvPr>
            <p:ph type="title"/>
          </p:nvPr>
        </p:nvSpPr>
        <p:spPr/>
        <p:txBody>
          <a:bodyPr/>
          <a:lstStyle/>
          <a:p>
            <a:r>
              <a:rPr lang="en-US" dirty="0"/>
              <a:t>Search - Calls</a:t>
            </a:r>
            <a:endParaRPr lang="en-GB" dirty="0"/>
          </a:p>
        </p:txBody>
      </p:sp>
      <p:sp>
        <p:nvSpPr>
          <p:cNvPr id="3" name="Content Placeholder 2">
            <a:extLst>
              <a:ext uri="{FF2B5EF4-FFF2-40B4-BE49-F238E27FC236}">
                <a16:creationId xmlns:a16="http://schemas.microsoft.com/office/drawing/2014/main" id="{072C56C4-0D66-FFC0-3E42-91CC7B3C1450}"/>
              </a:ext>
            </a:extLst>
          </p:cNvPr>
          <p:cNvSpPr>
            <a:spLocks noGrp="1"/>
          </p:cNvSpPr>
          <p:nvPr>
            <p:ph idx="1"/>
          </p:nvPr>
        </p:nvSpPr>
        <p:spPr>
          <a:xfrm>
            <a:off x="452438" y="2447926"/>
            <a:ext cx="4633911" cy="2324100"/>
          </a:xfrm>
        </p:spPr>
        <p:txBody>
          <a:bodyPr>
            <a:normAutofit lnSpcReduction="10000"/>
          </a:bodyPr>
          <a:lstStyle/>
          <a:p>
            <a:r>
              <a:rPr lang="en-US" dirty="0"/>
              <a:t>Calls to and from methods </a:t>
            </a:r>
            <a:br>
              <a:rPr lang="en-US" dirty="0"/>
            </a:br>
            <a:r>
              <a:rPr lang="en-US" dirty="0"/>
              <a:t>with particular regex names</a:t>
            </a:r>
            <a:br>
              <a:rPr lang="en-US" dirty="0"/>
            </a:br>
            <a:r>
              <a:rPr lang="en-US" dirty="0"/>
              <a:t>can be generated in list form</a:t>
            </a:r>
          </a:p>
          <a:p>
            <a:r>
              <a:rPr lang="en-US" dirty="0"/>
              <a:t>This can be a useful way of </a:t>
            </a:r>
            <a:br>
              <a:rPr lang="en-US" dirty="0"/>
            </a:br>
            <a:r>
              <a:rPr lang="en-US" dirty="0"/>
              <a:t>finding references to </a:t>
            </a:r>
            <a:br>
              <a:rPr lang="en-US" dirty="0"/>
            </a:br>
            <a:r>
              <a:rPr lang="en-US" dirty="0"/>
              <a:t>functions of interest </a:t>
            </a:r>
            <a:br>
              <a:rPr lang="en-US" dirty="0"/>
            </a:br>
            <a:r>
              <a:rPr lang="en-US" dirty="0"/>
              <a:t>(and all the ways to reach </a:t>
            </a:r>
            <a:br>
              <a:rPr lang="en-US" dirty="0"/>
            </a:br>
            <a:r>
              <a:rPr lang="en-US" dirty="0"/>
              <a:t>them)</a:t>
            </a:r>
          </a:p>
          <a:p>
            <a:endParaRPr lang="en-US" dirty="0"/>
          </a:p>
          <a:p>
            <a:endParaRPr lang="en-GB" dirty="0"/>
          </a:p>
        </p:txBody>
      </p:sp>
      <p:pic>
        <p:nvPicPr>
          <p:cNvPr id="5" name="Picture 4">
            <a:extLst>
              <a:ext uri="{FF2B5EF4-FFF2-40B4-BE49-F238E27FC236}">
                <a16:creationId xmlns:a16="http://schemas.microsoft.com/office/drawing/2014/main" id="{774F34F3-235B-AF4A-4210-61BD086442AD}"/>
              </a:ext>
            </a:extLst>
          </p:cNvPr>
          <p:cNvPicPr>
            <a:picLocks noChangeAspect="1"/>
          </p:cNvPicPr>
          <p:nvPr/>
        </p:nvPicPr>
        <p:blipFill>
          <a:blip r:embed="rId2"/>
          <a:stretch>
            <a:fillRect/>
          </a:stretch>
        </p:blipFill>
        <p:spPr>
          <a:xfrm>
            <a:off x="4362823" y="843633"/>
            <a:ext cx="7663581" cy="4212460"/>
          </a:xfrm>
          <a:prstGeom prst="rect">
            <a:avLst/>
          </a:prstGeom>
        </p:spPr>
      </p:pic>
      <p:pic>
        <p:nvPicPr>
          <p:cNvPr id="7" name="Picture 6">
            <a:extLst>
              <a:ext uri="{FF2B5EF4-FFF2-40B4-BE49-F238E27FC236}">
                <a16:creationId xmlns:a16="http://schemas.microsoft.com/office/drawing/2014/main" id="{C926A78A-5652-B82B-9A40-2F394C34C04F}"/>
              </a:ext>
            </a:extLst>
          </p:cNvPr>
          <p:cNvPicPr>
            <a:picLocks noChangeAspect="1"/>
          </p:cNvPicPr>
          <p:nvPr/>
        </p:nvPicPr>
        <p:blipFill>
          <a:blip r:embed="rId3"/>
          <a:stretch>
            <a:fillRect/>
          </a:stretch>
        </p:blipFill>
        <p:spPr>
          <a:xfrm>
            <a:off x="280078" y="5149198"/>
            <a:ext cx="7084706" cy="1590680"/>
          </a:xfrm>
          <a:prstGeom prst="rect">
            <a:avLst/>
          </a:prstGeom>
        </p:spPr>
      </p:pic>
    </p:spTree>
    <p:extLst>
      <p:ext uri="{BB962C8B-B14F-4D97-AF65-F5344CB8AC3E}">
        <p14:creationId xmlns:p14="http://schemas.microsoft.com/office/powerpoint/2010/main" val="395579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AE78-A4CF-AF10-971F-54B7ABE92CDE}"/>
              </a:ext>
            </a:extLst>
          </p:cNvPr>
          <p:cNvSpPr>
            <a:spLocks noGrp="1"/>
          </p:cNvSpPr>
          <p:nvPr>
            <p:ph type="title"/>
          </p:nvPr>
        </p:nvSpPr>
        <p:spPr/>
        <p:txBody>
          <a:bodyPr/>
          <a:lstStyle/>
          <a:p>
            <a:r>
              <a:rPr lang="en-US" dirty="0"/>
              <a:t>Search - Paths</a:t>
            </a:r>
            <a:endParaRPr lang="en-GB" dirty="0"/>
          </a:p>
        </p:txBody>
      </p:sp>
      <p:sp>
        <p:nvSpPr>
          <p:cNvPr id="3" name="Content Placeholder 2">
            <a:extLst>
              <a:ext uri="{FF2B5EF4-FFF2-40B4-BE49-F238E27FC236}">
                <a16:creationId xmlns:a16="http://schemas.microsoft.com/office/drawing/2014/main" id="{0B71EF52-190F-E8A9-8F77-3768B316F75C}"/>
              </a:ext>
            </a:extLst>
          </p:cNvPr>
          <p:cNvSpPr>
            <a:spLocks noGrp="1"/>
          </p:cNvSpPr>
          <p:nvPr>
            <p:ph idx="1"/>
          </p:nvPr>
        </p:nvSpPr>
        <p:spPr>
          <a:xfrm>
            <a:off x="1154955" y="2603500"/>
            <a:ext cx="8761412" cy="4021138"/>
          </a:xfrm>
        </p:spPr>
        <p:txBody>
          <a:bodyPr>
            <a:normAutofit/>
          </a:bodyPr>
          <a:lstStyle/>
          <a:p>
            <a:r>
              <a:rPr lang="en-US" dirty="0"/>
              <a:t>Paths between functions (or sets of functions) can be graphed; just specify the start name regex and end name regex:</a:t>
            </a:r>
          </a:p>
          <a:p>
            <a:endParaRPr lang="en-US" dirty="0"/>
          </a:p>
          <a:p>
            <a:endParaRPr lang="en-US" dirty="0"/>
          </a:p>
          <a:p>
            <a:endParaRPr lang="en-US" dirty="0"/>
          </a:p>
          <a:p>
            <a:endParaRPr lang="en-US" dirty="0"/>
          </a:p>
          <a:p>
            <a:endParaRPr lang="en-US" dirty="0"/>
          </a:p>
          <a:p>
            <a:endParaRPr lang="en-US" dirty="0"/>
          </a:p>
          <a:p>
            <a:r>
              <a:rPr lang="en-US" dirty="0"/>
              <a:t>This can be useful to find paths between particular areas of the application such as request classes and auth or database methods</a:t>
            </a:r>
          </a:p>
          <a:p>
            <a:endParaRPr lang="en-GB" dirty="0"/>
          </a:p>
        </p:txBody>
      </p:sp>
      <p:pic>
        <p:nvPicPr>
          <p:cNvPr id="5" name="Picture 4">
            <a:extLst>
              <a:ext uri="{FF2B5EF4-FFF2-40B4-BE49-F238E27FC236}">
                <a16:creationId xmlns:a16="http://schemas.microsoft.com/office/drawing/2014/main" id="{EBBA208A-6CEC-636D-FC54-E86A254E80E1}"/>
              </a:ext>
            </a:extLst>
          </p:cNvPr>
          <p:cNvPicPr>
            <a:picLocks noChangeAspect="1"/>
          </p:cNvPicPr>
          <p:nvPr/>
        </p:nvPicPr>
        <p:blipFill>
          <a:blip r:embed="rId2"/>
          <a:stretch>
            <a:fillRect/>
          </a:stretch>
        </p:blipFill>
        <p:spPr>
          <a:xfrm>
            <a:off x="1633506" y="3474237"/>
            <a:ext cx="8705914" cy="1890726"/>
          </a:xfrm>
          <a:prstGeom prst="rect">
            <a:avLst/>
          </a:prstGeom>
        </p:spPr>
      </p:pic>
    </p:spTree>
    <p:extLst>
      <p:ext uri="{BB962C8B-B14F-4D97-AF65-F5344CB8AC3E}">
        <p14:creationId xmlns:p14="http://schemas.microsoft.com/office/powerpoint/2010/main" val="1473638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B7DE-31E3-E758-1C48-9D74A8270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3D0A1-99B1-F532-51F5-57BC5AF4B72F}"/>
              </a:ext>
            </a:extLst>
          </p:cNvPr>
          <p:cNvSpPr>
            <a:spLocks noGrp="1"/>
          </p:cNvSpPr>
          <p:nvPr>
            <p:ph type="title"/>
          </p:nvPr>
        </p:nvSpPr>
        <p:spPr/>
        <p:txBody>
          <a:bodyPr/>
          <a:lstStyle/>
          <a:p>
            <a:r>
              <a:rPr lang="en-US" dirty="0"/>
              <a:t>Usage – Dataflow Analysis (1)</a:t>
            </a:r>
            <a:endParaRPr lang="en-GB" dirty="0"/>
          </a:p>
        </p:txBody>
      </p:sp>
      <p:sp>
        <p:nvSpPr>
          <p:cNvPr id="3" name="Content Placeholder 2">
            <a:extLst>
              <a:ext uri="{FF2B5EF4-FFF2-40B4-BE49-F238E27FC236}">
                <a16:creationId xmlns:a16="http://schemas.microsoft.com/office/drawing/2014/main" id="{65957B64-E095-4EF7-DF03-16E9A3B348E3}"/>
              </a:ext>
            </a:extLst>
          </p:cNvPr>
          <p:cNvSpPr>
            <a:spLocks noGrp="1"/>
          </p:cNvSpPr>
          <p:nvPr>
            <p:ph idx="1"/>
          </p:nvPr>
        </p:nvSpPr>
        <p:spPr>
          <a:xfrm>
            <a:off x="1009816" y="2376922"/>
            <a:ext cx="10193572" cy="3959141"/>
          </a:xfrm>
        </p:spPr>
        <p:txBody>
          <a:bodyPr>
            <a:normAutofit/>
          </a:bodyPr>
          <a:lstStyle/>
          <a:p>
            <a:r>
              <a:rPr lang="en-US" dirty="0"/>
              <a:t>Dataflow analysis is initiated using the “</a:t>
            </a:r>
            <a:r>
              <a:rPr lang="en-US" dirty="0" err="1"/>
              <a:t>dfscan</a:t>
            </a:r>
            <a:r>
              <a:rPr lang="en-US" dirty="0"/>
              <a:t>” command</a:t>
            </a:r>
          </a:p>
          <a:p>
            <a:endParaRPr lang="en-US" dirty="0"/>
          </a:p>
          <a:p>
            <a:r>
              <a:rPr lang="en-US" dirty="0"/>
              <a:t>Starting with each </a:t>
            </a:r>
            <a:r>
              <a:rPr lang="en-US" dirty="0" err="1"/>
              <a:t>entrypoint</a:t>
            </a:r>
            <a:r>
              <a:rPr lang="en-US" dirty="0"/>
              <a:t> (or based on provided filter), code flow is followed and each loaded source/sink is executed on each node encountered</a:t>
            </a:r>
          </a:p>
          <a:p>
            <a:endParaRPr lang="en-US" dirty="0"/>
          </a:p>
          <a:p>
            <a:r>
              <a:rPr lang="en-US" dirty="0"/>
              <a:t>Context on the state at point of execution is provided to the source/sink and the state of variables, associated tags, and matched sources and sinks can be read/updated</a:t>
            </a:r>
          </a:p>
          <a:p>
            <a:endParaRPr lang="en-US" dirty="0"/>
          </a:p>
          <a:p>
            <a:r>
              <a:rPr lang="en-US" dirty="0"/>
              <a:t>A sink can notify “subscribers” about any findings; subscribers can output findings into any format desired</a:t>
            </a:r>
          </a:p>
          <a:p>
            <a:endParaRPr lang="en-GB" dirty="0"/>
          </a:p>
        </p:txBody>
      </p:sp>
    </p:spTree>
    <p:extLst>
      <p:ext uri="{BB962C8B-B14F-4D97-AF65-F5344CB8AC3E}">
        <p14:creationId xmlns:p14="http://schemas.microsoft.com/office/powerpoint/2010/main" val="2293473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88A3-A199-3C5D-84AB-6C078DFCB5E7}"/>
              </a:ext>
            </a:extLst>
          </p:cNvPr>
          <p:cNvSpPr>
            <a:spLocks noGrp="1"/>
          </p:cNvSpPr>
          <p:nvPr>
            <p:ph type="title"/>
          </p:nvPr>
        </p:nvSpPr>
        <p:spPr/>
        <p:txBody>
          <a:bodyPr/>
          <a:lstStyle/>
          <a:p>
            <a:r>
              <a:rPr lang="en-US" dirty="0"/>
              <a:t>Usage – Dataflow Analysis (2)</a:t>
            </a:r>
            <a:endParaRPr lang="en-GB" dirty="0"/>
          </a:p>
        </p:txBody>
      </p:sp>
      <p:pic>
        <p:nvPicPr>
          <p:cNvPr id="5" name="Picture 4">
            <a:extLst>
              <a:ext uri="{FF2B5EF4-FFF2-40B4-BE49-F238E27FC236}">
                <a16:creationId xmlns:a16="http://schemas.microsoft.com/office/drawing/2014/main" id="{768CB1B0-9C39-6719-3C1F-3A95F6FFB1C6}"/>
              </a:ext>
            </a:extLst>
          </p:cNvPr>
          <p:cNvPicPr>
            <a:picLocks noChangeAspect="1"/>
          </p:cNvPicPr>
          <p:nvPr/>
        </p:nvPicPr>
        <p:blipFill>
          <a:blip r:embed="rId2"/>
          <a:stretch>
            <a:fillRect/>
          </a:stretch>
        </p:blipFill>
        <p:spPr>
          <a:xfrm>
            <a:off x="1367624" y="2307893"/>
            <a:ext cx="9595069" cy="4162193"/>
          </a:xfrm>
          <a:prstGeom prst="rect">
            <a:avLst/>
          </a:prstGeom>
        </p:spPr>
      </p:pic>
    </p:spTree>
    <p:extLst>
      <p:ext uri="{BB962C8B-B14F-4D97-AF65-F5344CB8AC3E}">
        <p14:creationId xmlns:p14="http://schemas.microsoft.com/office/powerpoint/2010/main" val="600121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92DE-12E7-580D-9921-5313EF5708F8}"/>
              </a:ext>
            </a:extLst>
          </p:cNvPr>
          <p:cNvSpPr>
            <a:spLocks noGrp="1"/>
          </p:cNvSpPr>
          <p:nvPr>
            <p:ph type="title"/>
          </p:nvPr>
        </p:nvSpPr>
        <p:spPr/>
        <p:txBody>
          <a:bodyPr/>
          <a:lstStyle/>
          <a:p>
            <a:r>
              <a:rPr lang="en-US" dirty="0"/>
              <a:t>Usage – Augmenting Analysis (1)</a:t>
            </a:r>
            <a:endParaRPr lang="en-GB" dirty="0"/>
          </a:p>
        </p:txBody>
      </p:sp>
      <p:sp>
        <p:nvSpPr>
          <p:cNvPr id="3" name="Content Placeholder 2">
            <a:extLst>
              <a:ext uri="{FF2B5EF4-FFF2-40B4-BE49-F238E27FC236}">
                <a16:creationId xmlns:a16="http://schemas.microsoft.com/office/drawing/2014/main" id="{D8584EBB-5263-5C8C-DC03-437FAE4E17F5}"/>
              </a:ext>
            </a:extLst>
          </p:cNvPr>
          <p:cNvSpPr>
            <a:spLocks noGrp="1"/>
          </p:cNvSpPr>
          <p:nvPr>
            <p:ph idx="1"/>
          </p:nvPr>
        </p:nvSpPr>
        <p:spPr>
          <a:xfrm>
            <a:off x="1065475" y="2456953"/>
            <a:ext cx="10225378" cy="4071068"/>
          </a:xfrm>
        </p:spPr>
        <p:txBody>
          <a:bodyPr>
            <a:normAutofit/>
          </a:bodyPr>
          <a:lstStyle/>
          <a:p>
            <a:r>
              <a:rPr lang="en-US" dirty="0"/>
              <a:t>For cases where source code is missing (application, framework or runtime) it is possible to augment the code using WSIL</a:t>
            </a:r>
          </a:p>
          <a:p>
            <a:endParaRPr lang="en-GB" dirty="0"/>
          </a:p>
          <a:p>
            <a:r>
              <a:rPr lang="en-GB" dirty="0"/>
              <a:t>For example, if the source code for </a:t>
            </a:r>
            <a:r>
              <a:rPr lang="en-GB" dirty="0" err="1"/>
              <a:t>javax.servlet.http.HttpServletRequest</a:t>
            </a:r>
            <a:r>
              <a:rPr lang="en-GB" dirty="0"/>
              <a:t> is missing then dataflow tracing will not understand the types involved, for example that </a:t>
            </a:r>
            <a:r>
              <a:rPr lang="en-GB" dirty="0" err="1"/>
              <a:t>getParameter</a:t>
            </a:r>
            <a:r>
              <a:rPr lang="en-GB" dirty="0"/>
              <a:t>() returns a </a:t>
            </a:r>
            <a:r>
              <a:rPr lang="en-GB" dirty="0" err="1"/>
              <a:t>java.lang.String</a:t>
            </a:r>
            <a:r>
              <a:rPr lang="en-GB" dirty="0"/>
              <a:t> (or even that String is a “string type”)</a:t>
            </a:r>
          </a:p>
          <a:p>
            <a:endParaRPr lang="en-GB" dirty="0"/>
          </a:p>
          <a:p>
            <a:r>
              <a:rPr lang="en-GB" dirty="0"/>
              <a:t>WSIL augmentation allows code to flow naturally through missing types, and more bugs to be found; it is a write once use repeatedly scenario</a:t>
            </a:r>
          </a:p>
          <a:p>
            <a:endParaRPr lang="en-GB" dirty="0"/>
          </a:p>
          <a:p>
            <a:r>
              <a:rPr lang="en-GB" dirty="0"/>
              <a:t>This can also be used to link disparate code written in different languages together</a:t>
            </a:r>
          </a:p>
        </p:txBody>
      </p:sp>
    </p:spTree>
    <p:extLst>
      <p:ext uri="{BB962C8B-B14F-4D97-AF65-F5344CB8AC3E}">
        <p14:creationId xmlns:p14="http://schemas.microsoft.com/office/powerpoint/2010/main" val="211708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A277-4978-1F82-FA05-E71663B42E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CCE957-7A48-8194-C282-85B99B738902}"/>
              </a:ext>
            </a:extLst>
          </p:cNvPr>
          <p:cNvSpPr>
            <a:spLocks noGrp="1"/>
          </p:cNvSpPr>
          <p:nvPr>
            <p:ph type="title"/>
          </p:nvPr>
        </p:nvSpPr>
        <p:spPr/>
        <p:txBody>
          <a:bodyPr/>
          <a:lstStyle/>
          <a:p>
            <a:r>
              <a:rPr lang="en-US" dirty="0"/>
              <a:t>Usage – Augmenting Analysis (2)</a:t>
            </a:r>
            <a:endParaRPr lang="en-GB" dirty="0"/>
          </a:p>
        </p:txBody>
      </p:sp>
      <p:pic>
        <p:nvPicPr>
          <p:cNvPr id="5" name="Picture 4">
            <a:extLst>
              <a:ext uri="{FF2B5EF4-FFF2-40B4-BE49-F238E27FC236}">
                <a16:creationId xmlns:a16="http://schemas.microsoft.com/office/drawing/2014/main" id="{2C9BECDA-79EA-C5CC-A554-87F32BE778B6}"/>
              </a:ext>
            </a:extLst>
          </p:cNvPr>
          <p:cNvPicPr>
            <a:picLocks noChangeAspect="1"/>
          </p:cNvPicPr>
          <p:nvPr/>
        </p:nvPicPr>
        <p:blipFill>
          <a:blip r:embed="rId3"/>
          <a:stretch>
            <a:fillRect/>
          </a:stretch>
        </p:blipFill>
        <p:spPr>
          <a:xfrm>
            <a:off x="7039519" y="2566280"/>
            <a:ext cx="5152481" cy="4012178"/>
          </a:xfrm>
          <a:prstGeom prst="rect">
            <a:avLst/>
          </a:prstGeom>
        </p:spPr>
      </p:pic>
      <p:pic>
        <p:nvPicPr>
          <p:cNvPr id="7" name="Picture 6">
            <a:extLst>
              <a:ext uri="{FF2B5EF4-FFF2-40B4-BE49-F238E27FC236}">
                <a16:creationId xmlns:a16="http://schemas.microsoft.com/office/drawing/2014/main" id="{60AFA537-4B6A-6C29-A7C0-46527A768B84}"/>
              </a:ext>
            </a:extLst>
          </p:cNvPr>
          <p:cNvPicPr>
            <a:picLocks noChangeAspect="1"/>
          </p:cNvPicPr>
          <p:nvPr/>
        </p:nvPicPr>
        <p:blipFill>
          <a:blip r:embed="rId4"/>
          <a:stretch>
            <a:fillRect/>
          </a:stretch>
        </p:blipFill>
        <p:spPr>
          <a:xfrm>
            <a:off x="478238" y="1768233"/>
            <a:ext cx="6671861" cy="2262203"/>
          </a:xfrm>
          <a:prstGeom prst="rect">
            <a:avLst/>
          </a:prstGeom>
        </p:spPr>
      </p:pic>
      <p:pic>
        <p:nvPicPr>
          <p:cNvPr id="11" name="Picture 10">
            <a:extLst>
              <a:ext uri="{FF2B5EF4-FFF2-40B4-BE49-F238E27FC236}">
                <a16:creationId xmlns:a16="http://schemas.microsoft.com/office/drawing/2014/main" id="{F76F420D-B92B-3C80-2030-3F0A19508168}"/>
              </a:ext>
            </a:extLst>
          </p:cNvPr>
          <p:cNvPicPr>
            <a:picLocks noChangeAspect="1"/>
          </p:cNvPicPr>
          <p:nvPr/>
        </p:nvPicPr>
        <p:blipFill>
          <a:blip r:embed="rId5"/>
          <a:stretch>
            <a:fillRect/>
          </a:stretch>
        </p:blipFill>
        <p:spPr>
          <a:xfrm>
            <a:off x="478238" y="4118037"/>
            <a:ext cx="6177238" cy="2664495"/>
          </a:xfrm>
          <a:prstGeom prst="rect">
            <a:avLst/>
          </a:prstGeom>
        </p:spPr>
      </p:pic>
    </p:spTree>
    <p:extLst>
      <p:ext uri="{BB962C8B-B14F-4D97-AF65-F5344CB8AC3E}">
        <p14:creationId xmlns:p14="http://schemas.microsoft.com/office/powerpoint/2010/main" val="3319459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8530-96CA-FCC8-DB80-C249FEC210F2}"/>
              </a:ext>
            </a:extLst>
          </p:cNvPr>
          <p:cNvSpPr>
            <a:spLocks noGrp="1"/>
          </p:cNvSpPr>
          <p:nvPr>
            <p:ph type="title"/>
          </p:nvPr>
        </p:nvSpPr>
        <p:spPr/>
        <p:txBody>
          <a:bodyPr/>
          <a:lstStyle/>
          <a:p>
            <a:r>
              <a:rPr lang="en-US" dirty="0"/>
              <a:t>Usage – Static Analysis (1)</a:t>
            </a:r>
            <a:endParaRPr lang="en-GB" dirty="0"/>
          </a:p>
        </p:txBody>
      </p:sp>
      <p:sp>
        <p:nvSpPr>
          <p:cNvPr id="3" name="Content Placeholder 2">
            <a:extLst>
              <a:ext uri="{FF2B5EF4-FFF2-40B4-BE49-F238E27FC236}">
                <a16:creationId xmlns:a16="http://schemas.microsoft.com/office/drawing/2014/main" id="{CF6D4D37-85D9-EA02-9841-28F696BC52F7}"/>
              </a:ext>
            </a:extLst>
          </p:cNvPr>
          <p:cNvSpPr>
            <a:spLocks noGrp="1"/>
          </p:cNvSpPr>
          <p:nvPr>
            <p:ph idx="1"/>
          </p:nvPr>
        </p:nvSpPr>
        <p:spPr>
          <a:xfrm>
            <a:off x="1154955" y="2603499"/>
            <a:ext cx="10096141" cy="4060291"/>
          </a:xfrm>
        </p:spPr>
        <p:txBody>
          <a:bodyPr>
            <a:normAutofit fontScale="92500"/>
          </a:bodyPr>
          <a:lstStyle/>
          <a:p>
            <a:r>
              <a:rPr lang="en-US" dirty="0"/>
              <a:t>Static analysis scans are initiated with the “</a:t>
            </a:r>
            <a:r>
              <a:rPr lang="en-US" dirty="0" err="1"/>
              <a:t>sscan</a:t>
            </a:r>
            <a:r>
              <a:rPr lang="en-US" dirty="0"/>
              <a:t>” command and validate the entire project WSIL AST for issues</a:t>
            </a:r>
          </a:p>
          <a:p>
            <a:endParaRPr lang="en-US" dirty="0"/>
          </a:p>
          <a:p>
            <a:r>
              <a:rPr lang="en-US" dirty="0"/>
              <a:t>They lack execution context but are great for quickly identifying bugs such as potential coding errors such as duplicated expressions, calls to unsafe functions (without parameter taint awareness), etc.</a:t>
            </a:r>
          </a:p>
          <a:p>
            <a:endParaRPr lang="en-US" dirty="0"/>
          </a:p>
          <a:p>
            <a:r>
              <a:rPr lang="en-US" dirty="0"/>
              <a:t>Since these scans execute very quickly and demand limited resources, it is often a good idea to run these first and review the results while the dataflow scan is being performed</a:t>
            </a:r>
          </a:p>
          <a:p>
            <a:endParaRPr lang="en-US" dirty="0"/>
          </a:p>
          <a:p>
            <a:r>
              <a:rPr lang="en-US" dirty="0"/>
              <a:t>Scans can result in a greater volume of false positives but the “traced-as-dynamic” config option helps</a:t>
            </a:r>
          </a:p>
        </p:txBody>
      </p:sp>
    </p:spTree>
    <p:extLst>
      <p:ext uri="{BB962C8B-B14F-4D97-AF65-F5344CB8AC3E}">
        <p14:creationId xmlns:p14="http://schemas.microsoft.com/office/powerpoint/2010/main" val="1512793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840D-DA21-F103-1FDC-7349DA71C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F07B5-1888-13B4-623F-0B5630E21271}"/>
              </a:ext>
            </a:extLst>
          </p:cNvPr>
          <p:cNvSpPr>
            <a:spLocks noGrp="1"/>
          </p:cNvSpPr>
          <p:nvPr>
            <p:ph type="title"/>
          </p:nvPr>
        </p:nvSpPr>
        <p:spPr/>
        <p:txBody>
          <a:bodyPr/>
          <a:lstStyle/>
          <a:p>
            <a:r>
              <a:rPr lang="en-US" dirty="0"/>
              <a:t>Usage – Static Analysis (2)</a:t>
            </a:r>
            <a:endParaRPr lang="en-GB" dirty="0"/>
          </a:p>
        </p:txBody>
      </p:sp>
      <p:pic>
        <p:nvPicPr>
          <p:cNvPr id="5" name="Picture 4">
            <a:extLst>
              <a:ext uri="{FF2B5EF4-FFF2-40B4-BE49-F238E27FC236}">
                <a16:creationId xmlns:a16="http://schemas.microsoft.com/office/drawing/2014/main" id="{95423F50-DF44-2301-8440-62ED78A6A2AA}"/>
              </a:ext>
            </a:extLst>
          </p:cNvPr>
          <p:cNvPicPr>
            <a:picLocks noChangeAspect="1"/>
          </p:cNvPicPr>
          <p:nvPr/>
        </p:nvPicPr>
        <p:blipFill>
          <a:blip r:embed="rId2"/>
          <a:stretch>
            <a:fillRect/>
          </a:stretch>
        </p:blipFill>
        <p:spPr>
          <a:xfrm>
            <a:off x="2030272" y="1881222"/>
            <a:ext cx="7741882" cy="4785419"/>
          </a:xfrm>
          <a:prstGeom prst="rect">
            <a:avLst/>
          </a:prstGeom>
        </p:spPr>
      </p:pic>
    </p:spTree>
    <p:extLst>
      <p:ext uri="{BB962C8B-B14F-4D97-AF65-F5344CB8AC3E}">
        <p14:creationId xmlns:p14="http://schemas.microsoft.com/office/powerpoint/2010/main" val="3038294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84FC-0BCB-AAE4-5E07-E66BAFD469B3}"/>
              </a:ext>
            </a:extLst>
          </p:cNvPr>
          <p:cNvSpPr>
            <a:spLocks noGrp="1"/>
          </p:cNvSpPr>
          <p:nvPr>
            <p:ph type="title"/>
          </p:nvPr>
        </p:nvSpPr>
        <p:spPr/>
        <p:txBody>
          <a:bodyPr/>
          <a:lstStyle/>
          <a:p>
            <a:r>
              <a:rPr lang="en-US" dirty="0"/>
              <a:t>Output – Subscribers (1)</a:t>
            </a:r>
            <a:endParaRPr lang="en-GB" dirty="0"/>
          </a:p>
        </p:txBody>
      </p:sp>
      <p:sp>
        <p:nvSpPr>
          <p:cNvPr id="3" name="Content Placeholder 2">
            <a:extLst>
              <a:ext uri="{FF2B5EF4-FFF2-40B4-BE49-F238E27FC236}">
                <a16:creationId xmlns:a16="http://schemas.microsoft.com/office/drawing/2014/main" id="{1C3C6F69-F8D7-5064-E57C-A44110A93E09}"/>
              </a:ext>
            </a:extLst>
          </p:cNvPr>
          <p:cNvSpPr>
            <a:spLocks noGrp="1"/>
          </p:cNvSpPr>
          <p:nvPr>
            <p:ph idx="1"/>
          </p:nvPr>
        </p:nvSpPr>
        <p:spPr>
          <a:xfrm>
            <a:off x="1025939" y="2587302"/>
            <a:ext cx="9962764" cy="3908492"/>
          </a:xfrm>
        </p:spPr>
        <p:txBody>
          <a:bodyPr>
            <a:normAutofit/>
          </a:bodyPr>
          <a:lstStyle/>
          <a:p>
            <a:r>
              <a:rPr lang="en-US" dirty="0"/>
              <a:t>Outputs for dataflow scans are “subscribers” which implement a simple interface to receive results</a:t>
            </a:r>
          </a:p>
          <a:p>
            <a:endParaRPr lang="en-US" dirty="0"/>
          </a:p>
          <a:p>
            <a:r>
              <a:rPr lang="en-US" dirty="0"/>
              <a:t>Notifying subscribers is initiated by a sink and does not happen automatically (since some sinks are not supposed to report, just build context)</a:t>
            </a:r>
          </a:p>
          <a:p>
            <a:endParaRPr lang="en-US" dirty="0"/>
          </a:p>
          <a:p>
            <a:r>
              <a:rPr lang="en-US" dirty="0"/>
              <a:t>Lists of variables captured at the time of execution of matched sinks, paths, and issue descriptions are reported</a:t>
            </a:r>
          </a:p>
          <a:p>
            <a:endParaRPr lang="en-US" dirty="0"/>
          </a:p>
          <a:p>
            <a:r>
              <a:rPr lang="en-US" dirty="0"/>
              <a:t>Subscribers can output into any format desired; so far only a simple text output is currently provided</a:t>
            </a:r>
          </a:p>
        </p:txBody>
      </p:sp>
    </p:spTree>
    <p:extLst>
      <p:ext uri="{BB962C8B-B14F-4D97-AF65-F5344CB8AC3E}">
        <p14:creationId xmlns:p14="http://schemas.microsoft.com/office/powerpoint/2010/main" val="382915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D2B9-FC3A-AFB6-32F4-8E62E4A3A3AE}"/>
              </a:ext>
            </a:extLst>
          </p:cNvPr>
          <p:cNvSpPr>
            <a:spLocks noGrp="1"/>
          </p:cNvSpPr>
          <p:nvPr>
            <p:ph type="title"/>
          </p:nvPr>
        </p:nvSpPr>
        <p:spPr/>
        <p:txBody>
          <a:bodyPr/>
          <a:lstStyle/>
          <a:p>
            <a:r>
              <a:rPr lang="en-US" dirty="0"/>
              <a:t>Why the…</a:t>
            </a:r>
            <a:endParaRPr lang="en-GB" dirty="0"/>
          </a:p>
        </p:txBody>
      </p:sp>
      <p:pic>
        <p:nvPicPr>
          <p:cNvPr id="5" name="Content Placeholder 4">
            <a:extLst>
              <a:ext uri="{FF2B5EF4-FFF2-40B4-BE49-F238E27FC236}">
                <a16:creationId xmlns:a16="http://schemas.microsoft.com/office/drawing/2014/main" id="{5593F6BF-AC8F-DBF8-DFBA-C5C8B0907E15}"/>
              </a:ext>
            </a:extLst>
          </p:cNvPr>
          <p:cNvPicPr>
            <a:picLocks noGrp="1" noChangeAspect="1"/>
          </p:cNvPicPr>
          <p:nvPr>
            <p:ph idx="1"/>
          </p:nvPr>
        </p:nvPicPr>
        <p:blipFill>
          <a:blip r:embed="rId2"/>
          <a:stretch>
            <a:fillRect/>
          </a:stretch>
        </p:blipFill>
        <p:spPr>
          <a:xfrm>
            <a:off x="3880237" y="636104"/>
            <a:ext cx="1114271" cy="1459045"/>
          </a:xfrm>
        </p:spPr>
      </p:pic>
      <p:sp>
        <p:nvSpPr>
          <p:cNvPr id="9" name="Content Placeholder 2">
            <a:extLst>
              <a:ext uri="{FF2B5EF4-FFF2-40B4-BE49-F238E27FC236}">
                <a16:creationId xmlns:a16="http://schemas.microsoft.com/office/drawing/2014/main" id="{A6DC9BF4-14E4-8EB4-E913-8FC035D102D2}"/>
              </a:ext>
            </a:extLst>
          </p:cNvPr>
          <p:cNvSpPr txBox="1">
            <a:spLocks/>
          </p:cNvSpPr>
          <p:nvPr/>
        </p:nvSpPr>
        <p:spPr>
          <a:xfrm>
            <a:off x="1154955" y="2603500"/>
            <a:ext cx="9647724" cy="406843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I’ve had an interest in parsing and code analysis for the past 10 years</a:t>
            </a:r>
          </a:p>
          <a:p>
            <a:endParaRPr lang="en-US" dirty="0"/>
          </a:p>
          <a:p>
            <a:r>
              <a:rPr lang="en-US" dirty="0"/>
              <a:t>First attempt in 2013 failed miserably – couldn’t even write a proper EBNF processor; read a few books on parsing and they were too complicated</a:t>
            </a:r>
          </a:p>
          <a:p>
            <a:endParaRPr lang="en-US" dirty="0"/>
          </a:p>
          <a:p>
            <a:r>
              <a:rPr lang="en-US" dirty="0"/>
              <a:t>Revisited them several years later with increased maturity and focus, found some better books, and second time around the subject made more sense</a:t>
            </a:r>
          </a:p>
          <a:p>
            <a:endParaRPr lang="en-US" dirty="0"/>
          </a:p>
          <a:p>
            <a:r>
              <a:rPr lang="en-US" dirty="0"/>
              <a:t>Made employment changes in 2020 for multiple reasons, one of which was to allow me to focus more on developing this tool</a:t>
            </a:r>
          </a:p>
          <a:p>
            <a:endParaRPr lang="en-US" dirty="0"/>
          </a:p>
          <a:p>
            <a:r>
              <a:rPr lang="en-US" dirty="0"/>
              <a:t>Goal is to produce a cheap, partially open source, community centered alternative to expensive/restricted SAST platforms, with some added extras to help in initial assessment phases</a:t>
            </a:r>
          </a:p>
          <a:p>
            <a:endParaRPr lang="en-US" dirty="0"/>
          </a:p>
        </p:txBody>
      </p:sp>
    </p:spTree>
    <p:extLst>
      <p:ext uri="{BB962C8B-B14F-4D97-AF65-F5344CB8AC3E}">
        <p14:creationId xmlns:p14="http://schemas.microsoft.com/office/powerpoint/2010/main" val="1567280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F0B06-2C5D-9D75-48E2-AF0CBCE13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7A42-4DF9-165E-B043-5B13216722A8}"/>
              </a:ext>
            </a:extLst>
          </p:cNvPr>
          <p:cNvSpPr>
            <a:spLocks noGrp="1"/>
          </p:cNvSpPr>
          <p:nvPr>
            <p:ph type="title"/>
          </p:nvPr>
        </p:nvSpPr>
        <p:spPr/>
        <p:txBody>
          <a:bodyPr/>
          <a:lstStyle/>
          <a:p>
            <a:r>
              <a:rPr lang="en-US" dirty="0"/>
              <a:t>Output – Subscribers (2)</a:t>
            </a:r>
            <a:endParaRPr lang="en-GB" dirty="0"/>
          </a:p>
        </p:txBody>
      </p:sp>
      <p:pic>
        <p:nvPicPr>
          <p:cNvPr id="5" name="Picture 4">
            <a:extLst>
              <a:ext uri="{FF2B5EF4-FFF2-40B4-BE49-F238E27FC236}">
                <a16:creationId xmlns:a16="http://schemas.microsoft.com/office/drawing/2014/main" id="{5B88AF83-99EA-998A-9B4E-BBCA12A57F09}"/>
              </a:ext>
            </a:extLst>
          </p:cNvPr>
          <p:cNvPicPr>
            <a:picLocks noChangeAspect="1"/>
          </p:cNvPicPr>
          <p:nvPr/>
        </p:nvPicPr>
        <p:blipFill>
          <a:blip r:embed="rId2"/>
          <a:stretch>
            <a:fillRect/>
          </a:stretch>
        </p:blipFill>
        <p:spPr>
          <a:xfrm>
            <a:off x="2180771" y="1665557"/>
            <a:ext cx="7393588" cy="5192443"/>
          </a:xfrm>
          <a:prstGeom prst="rect">
            <a:avLst/>
          </a:prstGeom>
        </p:spPr>
      </p:pic>
    </p:spTree>
    <p:extLst>
      <p:ext uri="{BB962C8B-B14F-4D97-AF65-F5344CB8AC3E}">
        <p14:creationId xmlns:p14="http://schemas.microsoft.com/office/powerpoint/2010/main" val="3434890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E48B4-5D8E-C5AD-E838-D5A56C80C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E0A76-D909-EBE4-50A3-01666F5ECA83}"/>
              </a:ext>
            </a:extLst>
          </p:cNvPr>
          <p:cNvSpPr>
            <a:spLocks noGrp="1"/>
          </p:cNvSpPr>
          <p:nvPr>
            <p:ph type="title"/>
          </p:nvPr>
        </p:nvSpPr>
        <p:spPr>
          <a:xfrm>
            <a:off x="2967851" y="3844088"/>
            <a:ext cx="5945561" cy="706964"/>
          </a:xfrm>
        </p:spPr>
        <p:txBody>
          <a:bodyPr/>
          <a:lstStyle/>
          <a:p>
            <a:pPr algn="ctr"/>
            <a:r>
              <a:rPr lang="en-US" dirty="0">
                <a:solidFill>
                  <a:schemeClr val="tx1"/>
                </a:solidFill>
              </a:rPr>
              <a:t>Common Rules Engine</a:t>
            </a:r>
            <a:endParaRPr lang="en-GB" dirty="0">
              <a:solidFill>
                <a:schemeClr val="tx1"/>
              </a:solidFill>
            </a:endParaRPr>
          </a:p>
        </p:txBody>
      </p:sp>
    </p:spTree>
    <p:extLst>
      <p:ext uri="{BB962C8B-B14F-4D97-AF65-F5344CB8AC3E}">
        <p14:creationId xmlns:p14="http://schemas.microsoft.com/office/powerpoint/2010/main" val="2136043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B6C5-A604-AF34-7EF2-278B07E7EB2D}"/>
              </a:ext>
            </a:extLst>
          </p:cNvPr>
          <p:cNvSpPr>
            <a:spLocks noGrp="1"/>
          </p:cNvSpPr>
          <p:nvPr>
            <p:ph type="title"/>
          </p:nvPr>
        </p:nvSpPr>
        <p:spPr/>
        <p:txBody>
          <a:bodyPr/>
          <a:lstStyle/>
          <a:p>
            <a:r>
              <a:rPr lang="en-US" dirty="0"/>
              <a:t>Common Rules – Function (1)</a:t>
            </a:r>
            <a:endParaRPr lang="en-GB" dirty="0"/>
          </a:p>
        </p:txBody>
      </p:sp>
      <p:sp>
        <p:nvSpPr>
          <p:cNvPr id="3" name="Content Placeholder 2">
            <a:extLst>
              <a:ext uri="{FF2B5EF4-FFF2-40B4-BE49-F238E27FC236}">
                <a16:creationId xmlns:a16="http://schemas.microsoft.com/office/drawing/2014/main" id="{67A1090B-EDC9-4159-50BB-977C99398632}"/>
              </a:ext>
            </a:extLst>
          </p:cNvPr>
          <p:cNvSpPr>
            <a:spLocks noGrp="1"/>
          </p:cNvSpPr>
          <p:nvPr>
            <p:ph idx="1"/>
          </p:nvPr>
        </p:nvSpPr>
        <p:spPr>
          <a:xfrm>
            <a:off x="1154954" y="2603499"/>
            <a:ext cx="9658819" cy="3781397"/>
          </a:xfrm>
        </p:spPr>
        <p:txBody>
          <a:bodyPr>
            <a:normAutofit/>
          </a:bodyPr>
          <a:lstStyle/>
          <a:p>
            <a:r>
              <a:rPr lang="en-US" dirty="0" err="1"/>
              <a:t>wSAST</a:t>
            </a:r>
            <a:r>
              <a:rPr lang="en-US" dirty="0"/>
              <a:t> comes with built-in support for simple function rules</a:t>
            </a:r>
          </a:p>
          <a:p>
            <a:r>
              <a:rPr lang="en-US" dirty="0"/>
              <a:t>These rules match a function call on several criteria:</a:t>
            </a:r>
          </a:p>
          <a:p>
            <a:pPr lvl="1"/>
            <a:r>
              <a:rPr lang="en-US" dirty="0"/>
              <a:t>Function/method name</a:t>
            </a:r>
          </a:p>
          <a:p>
            <a:pPr lvl="1"/>
            <a:r>
              <a:rPr lang="en-US" dirty="0"/>
              <a:t>Parameter types and count/return value type</a:t>
            </a:r>
          </a:p>
          <a:p>
            <a:pPr lvl="1"/>
            <a:r>
              <a:rPr lang="en-US" dirty="0"/>
              <a:t>Containing class or namespace</a:t>
            </a:r>
          </a:p>
          <a:p>
            <a:pPr lvl="1"/>
            <a:r>
              <a:rPr lang="en-US" dirty="0"/>
              <a:t>Virtual (if so walks the class hierarchy if known)</a:t>
            </a:r>
          </a:p>
          <a:p>
            <a:r>
              <a:rPr lang="en-US" dirty="0"/>
              <a:t>Additionally sink function rules can contain linked parameters, so a relationship between tainted parameters can be maintained and validated</a:t>
            </a:r>
          </a:p>
          <a:p>
            <a:r>
              <a:rPr lang="en-US" dirty="0"/>
              <a:t>Sources can mark parameter variables are traced; sinks can validate traced status</a:t>
            </a:r>
          </a:p>
        </p:txBody>
      </p:sp>
    </p:spTree>
    <p:extLst>
      <p:ext uri="{BB962C8B-B14F-4D97-AF65-F5344CB8AC3E}">
        <p14:creationId xmlns:p14="http://schemas.microsoft.com/office/powerpoint/2010/main" val="3995353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62CF-201B-1B8A-15A7-F3780D0EBB13}"/>
              </a:ext>
            </a:extLst>
          </p:cNvPr>
          <p:cNvSpPr>
            <a:spLocks noGrp="1"/>
          </p:cNvSpPr>
          <p:nvPr>
            <p:ph type="title"/>
          </p:nvPr>
        </p:nvSpPr>
        <p:spPr/>
        <p:txBody>
          <a:bodyPr/>
          <a:lstStyle/>
          <a:p>
            <a:r>
              <a:rPr lang="en-US" dirty="0"/>
              <a:t>Common Rules – Function (2)</a:t>
            </a:r>
            <a:endParaRPr lang="en-GB" dirty="0"/>
          </a:p>
        </p:txBody>
      </p:sp>
      <p:pic>
        <p:nvPicPr>
          <p:cNvPr id="5" name="Picture 4">
            <a:extLst>
              <a:ext uri="{FF2B5EF4-FFF2-40B4-BE49-F238E27FC236}">
                <a16:creationId xmlns:a16="http://schemas.microsoft.com/office/drawing/2014/main" id="{F1372DF4-5713-1568-619B-C167A9A0E543}"/>
              </a:ext>
            </a:extLst>
          </p:cNvPr>
          <p:cNvPicPr>
            <a:picLocks noChangeAspect="1"/>
          </p:cNvPicPr>
          <p:nvPr/>
        </p:nvPicPr>
        <p:blipFill>
          <a:blip r:embed="rId2"/>
          <a:stretch>
            <a:fillRect/>
          </a:stretch>
        </p:blipFill>
        <p:spPr>
          <a:xfrm>
            <a:off x="223961" y="2578091"/>
            <a:ext cx="11744077" cy="1701818"/>
          </a:xfrm>
          <a:prstGeom prst="rect">
            <a:avLst/>
          </a:prstGeom>
        </p:spPr>
      </p:pic>
      <p:pic>
        <p:nvPicPr>
          <p:cNvPr id="7" name="Picture 6">
            <a:extLst>
              <a:ext uri="{FF2B5EF4-FFF2-40B4-BE49-F238E27FC236}">
                <a16:creationId xmlns:a16="http://schemas.microsoft.com/office/drawing/2014/main" id="{4F283989-37D3-40B2-CBC7-E0419138B7A2}"/>
              </a:ext>
            </a:extLst>
          </p:cNvPr>
          <p:cNvPicPr>
            <a:picLocks noChangeAspect="1"/>
          </p:cNvPicPr>
          <p:nvPr/>
        </p:nvPicPr>
        <p:blipFill>
          <a:blip r:embed="rId3"/>
          <a:stretch>
            <a:fillRect/>
          </a:stretch>
        </p:blipFill>
        <p:spPr>
          <a:xfrm>
            <a:off x="223961" y="4403543"/>
            <a:ext cx="11728740" cy="1575838"/>
          </a:xfrm>
          <a:prstGeom prst="rect">
            <a:avLst/>
          </a:prstGeom>
        </p:spPr>
      </p:pic>
    </p:spTree>
    <p:extLst>
      <p:ext uri="{BB962C8B-B14F-4D97-AF65-F5344CB8AC3E}">
        <p14:creationId xmlns:p14="http://schemas.microsoft.com/office/powerpoint/2010/main" val="1854808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58DBF-04A7-69C9-C5E3-4DF571429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97432-9D87-236D-A7F1-1D6CF2D83E1D}"/>
              </a:ext>
            </a:extLst>
          </p:cNvPr>
          <p:cNvSpPr>
            <a:spLocks noGrp="1"/>
          </p:cNvSpPr>
          <p:nvPr>
            <p:ph type="title"/>
          </p:nvPr>
        </p:nvSpPr>
        <p:spPr/>
        <p:txBody>
          <a:bodyPr/>
          <a:lstStyle/>
          <a:p>
            <a:r>
              <a:rPr lang="en-US" dirty="0"/>
              <a:t>Common Rules – Variable (1)</a:t>
            </a:r>
            <a:endParaRPr lang="en-GB" dirty="0"/>
          </a:p>
        </p:txBody>
      </p:sp>
      <p:sp>
        <p:nvSpPr>
          <p:cNvPr id="3" name="Content Placeholder 2">
            <a:extLst>
              <a:ext uri="{FF2B5EF4-FFF2-40B4-BE49-F238E27FC236}">
                <a16:creationId xmlns:a16="http://schemas.microsoft.com/office/drawing/2014/main" id="{0BBB426F-7F70-0E10-D484-73F404756375}"/>
              </a:ext>
            </a:extLst>
          </p:cNvPr>
          <p:cNvSpPr>
            <a:spLocks noGrp="1"/>
          </p:cNvSpPr>
          <p:nvPr>
            <p:ph idx="1"/>
          </p:nvPr>
        </p:nvSpPr>
        <p:spPr>
          <a:xfrm>
            <a:off x="1154954" y="2603500"/>
            <a:ext cx="9817845" cy="3416300"/>
          </a:xfrm>
        </p:spPr>
        <p:txBody>
          <a:bodyPr/>
          <a:lstStyle/>
          <a:p>
            <a:r>
              <a:rPr lang="en-US" dirty="0" err="1"/>
              <a:t>wSAST</a:t>
            </a:r>
            <a:r>
              <a:rPr lang="en-US" dirty="0"/>
              <a:t> comes with built-in support for simple variable rules</a:t>
            </a:r>
          </a:p>
          <a:p>
            <a:r>
              <a:rPr lang="en-US" dirty="0"/>
              <a:t>These rules can allow variables matching a specified regex to be marked as sources or sinks</a:t>
            </a:r>
          </a:p>
          <a:p>
            <a:r>
              <a:rPr lang="en-GB" dirty="0"/>
              <a:t>The class or namespace containing the variable can also be validated against</a:t>
            </a:r>
          </a:p>
          <a:p>
            <a:pPr lvl="1"/>
            <a:r>
              <a:rPr lang="en-GB" dirty="0"/>
              <a:t>So for example: any variable of any class where the class name contains “model”, or any variable of any class where the variable name contains “password”</a:t>
            </a:r>
          </a:p>
          <a:p>
            <a:r>
              <a:rPr lang="en-GB" dirty="0"/>
              <a:t>The variable access can be specified (read or write, or both)</a:t>
            </a:r>
          </a:p>
          <a:p>
            <a:pPr lvl="1"/>
            <a:r>
              <a:rPr lang="en-GB" dirty="0"/>
              <a:t>Typically sources would be read, sinks written</a:t>
            </a:r>
          </a:p>
          <a:p>
            <a:r>
              <a:rPr lang="en-GB" dirty="0"/>
              <a:t>The variables can be marked as traced and detected by any sink</a:t>
            </a:r>
          </a:p>
        </p:txBody>
      </p:sp>
    </p:spTree>
    <p:extLst>
      <p:ext uri="{BB962C8B-B14F-4D97-AF65-F5344CB8AC3E}">
        <p14:creationId xmlns:p14="http://schemas.microsoft.com/office/powerpoint/2010/main" val="3478861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8BB4D-EBB5-84B5-8DBE-B6C148D59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43ECA-4EB7-B2FD-2A8D-85268F5C2A3D}"/>
              </a:ext>
            </a:extLst>
          </p:cNvPr>
          <p:cNvSpPr>
            <a:spLocks noGrp="1"/>
          </p:cNvSpPr>
          <p:nvPr>
            <p:ph type="title"/>
          </p:nvPr>
        </p:nvSpPr>
        <p:spPr/>
        <p:txBody>
          <a:bodyPr/>
          <a:lstStyle/>
          <a:p>
            <a:r>
              <a:rPr lang="en-US" dirty="0"/>
              <a:t>Common Rules – Variable (2)</a:t>
            </a:r>
            <a:endParaRPr lang="en-GB" dirty="0"/>
          </a:p>
        </p:txBody>
      </p:sp>
      <p:pic>
        <p:nvPicPr>
          <p:cNvPr id="5" name="Picture 4">
            <a:extLst>
              <a:ext uri="{FF2B5EF4-FFF2-40B4-BE49-F238E27FC236}">
                <a16:creationId xmlns:a16="http://schemas.microsoft.com/office/drawing/2014/main" id="{04541883-01D2-E3C5-B239-68B5FC44C971}"/>
              </a:ext>
            </a:extLst>
          </p:cNvPr>
          <p:cNvPicPr>
            <a:picLocks noChangeAspect="1"/>
          </p:cNvPicPr>
          <p:nvPr/>
        </p:nvPicPr>
        <p:blipFill>
          <a:blip r:embed="rId2"/>
          <a:stretch>
            <a:fillRect/>
          </a:stretch>
        </p:blipFill>
        <p:spPr>
          <a:xfrm>
            <a:off x="656396" y="2590901"/>
            <a:ext cx="10879208" cy="1289336"/>
          </a:xfrm>
          <a:prstGeom prst="rect">
            <a:avLst/>
          </a:prstGeom>
        </p:spPr>
      </p:pic>
      <p:pic>
        <p:nvPicPr>
          <p:cNvPr id="7" name="Picture 6">
            <a:extLst>
              <a:ext uri="{FF2B5EF4-FFF2-40B4-BE49-F238E27FC236}">
                <a16:creationId xmlns:a16="http://schemas.microsoft.com/office/drawing/2014/main" id="{41A6E748-DA29-A7E3-E339-797F1ED87AE4}"/>
              </a:ext>
            </a:extLst>
          </p:cNvPr>
          <p:cNvPicPr>
            <a:picLocks noChangeAspect="1"/>
          </p:cNvPicPr>
          <p:nvPr/>
        </p:nvPicPr>
        <p:blipFill>
          <a:blip r:embed="rId3"/>
          <a:stretch>
            <a:fillRect/>
          </a:stretch>
        </p:blipFill>
        <p:spPr>
          <a:xfrm>
            <a:off x="656396" y="4237670"/>
            <a:ext cx="10910960" cy="1415708"/>
          </a:xfrm>
          <a:prstGeom prst="rect">
            <a:avLst/>
          </a:prstGeom>
        </p:spPr>
      </p:pic>
    </p:spTree>
    <p:extLst>
      <p:ext uri="{BB962C8B-B14F-4D97-AF65-F5344CB8AC3E}">
        <p14:creationId xmlns:p14="http://schemas.microsoft.com/office/powerpoint/2010/main" val="3450538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D6F1E-A57D-CBDF-8189-2A15B91E2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064D7-EAE8-E75A-52DB-E645AC4329C4}"/>
              </a:ext>
            </a:extLst>
          </p:cNvPr>
          <p:cNvSpPr>
            <a:spLocks noGrp="1"/>
          </p:cNvSpPr>
          <p:nvPr>
            <p:ph type="title"/>
          </p:nvPr>
        </p:nvSpPr>
        <p:spPr/>
        <p:txBody>
          <a:bodyPr/>
          <a:lstStyle/>
          <a:p>
            <a:r>
              <a:rPr lang="en-US" dirty="0"/>
              <a:t>Common Rules - Data</a:t>
            </a:r>
            <a:endParaRPr lang="en-GB" dirty="0"/>
          </a:p>
        </p:txBody>
      </p:sp>
      <p:sp>
        <p:nvSpPr>
          <p:cNvPr id="3" name="Content Placeholder 2">
            <a:extLst>
              <a:ext uri="{FF2B5EF4-FFF2-40B4-BE49-F238E27FC236}">
                <a16:creationId xmlns:a16="http://schemas.microsoft.com/office/drawing/2014/main" id="{53C972DC-4806-4D10-9E78-823B15A6BB30}"/>
              </a:ext>
            </a:extLst>
          </p:cNvPr>
          <p:cNvSpPr>
            <a:spLocks noGrp="1"/>
          </p:cNvSpPr>
          <p:nvPr>
            <p:ph idx="1"/>
          </p:nvPr>
        </p:nvSpPr>
        <p:spPr/>
        <p:txBody>
          <a:bodyPr/>
          <a:lstStyle/>
          <a:p>
            <a:r>
              <a:rPr lang="en-US" dirty="0" err="1"/>
              <a:t>wSAST</a:t>
            </a:r>
            <a:r>
              <a:rPr lang="en-US" dirty="0"/>
              <a:t> comes with built-in support for simple data rules</a:t>
            </a:r>
          </a:p>
          <a:p>
            <a:r>
              <a:rPr lang="en-GB" dirty="0"/>
              <a:t>Data rules can be used to match specific literal data fragments within the code as sources or sinks (generally data rules would only be sinks)</a:t>
            </a:r>
          </a:p>
          <a:p>
            <a:r>
              <a:rPr lang="en-GB" dirty="0"/>
              <a:t>If the data fragment is matched and the input is traced a sink match occurs</a:t>
            </a:r>
          </a:p>
          <a:p>
            <a:endParaRPr lang="en-GB" dirty="0"/>
          </a:p>
        </p:txBody>
      </p:sp>
      <p:pic>
        <p:nvPicPr>
          <p:cNvPr id="5" name="Picture 4">
            <a:extLst>
              <a:ext uri="{FF2B5EF4-FFF2-40B4-BE49-F238E27FC236}">
                <a16:creationId xmlns:a16="http://schemas.microsoft.com/office/drawing/2014/main" id="{448D5797-5954-A2D1-89D0-1AD3E6C95C77}"/>
              </a:ext>
            </a:extLst>
          </p:cNvPr>
          <p:cNvPicPr>
            <a:picLocks noChangeAspect="1"/>
          </p:cNvPicPr>
          <p:nvPr/>
        </p:nvPicPr>
        <p:blipFill>
          <a:blip r:embed="rId2"/>
          <a:stretch>
            <a:fillRect/>
          </a:stretch>
        </p:blipFill>
        <p:spPr>
          <a:xfrm>
            <a:off x="766943" y="4458773"/>
            <a:ext cx="10731448" cy="1496754"/>
          </a:xfrm>
          <a:prstGeom prst="rect">
            <a:avLst/>
          </a:prstGeom>
        </p:spPr>
      </p:pic>
    </p:spTree>
    <p:extLst>
      <p:ext uri="{BB962C8B-B14F-4D97-AF65-F5344CB8AC3E}">
        <p14:creationId xmlns:p14="http://schemas.microsoft.com/office/powerpoint/2010/main" val="210847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E59D-7D67-45D9-E7C7-0181CA828DA5}"/>
              </a:ext>
            </a:extLst>
          </p:cNvPr>
          <p:cNvSpPr>
            <a:spLocks noGrp="1"/>
          </p:cNvSpPr>
          <p:nvPr>
            <p:ph type="title"/>
          </p:nvPr>
        </p:nvSpPr>
        <p:spPr/>
        <p:txBody>
          <a:bodyPr/>
          <a:lstStyle/>
          <a:p>
            <a:r>
              <a:rPr lang="en-US" dirty="0"/>
              <a:t>Common Rules – Annotation</a:t>
            </a:r>
            <a:endParaRPr lang="en-GB" dirty="0"/>
          </a:p>
        </p:txBody>
      </p:sp>
      <p:sp>
        <p:nvSpPr>
          <p:cNvPr id="3" name="Content Placeholder 2">
            <a:extLst>
              <a:ext uri="{FF2B5EF4-FFF2-40B4-BE49-F238E27FC236}">
                <a16:creationId xmlns:a16="http://schemas.microsoft.com/office/drawing/2014/main" id="{A7483DFF-E77E-181F-D08B-897273314C10}"/>
              </a:ext>
            </a:extLst>
          </p:cNvPr>
          <p:cNvSpPr>
            <a:spLocks noGrp="1"/>
          </p:cNvSpPr>
          <p:nvPr>
            <p:ph idx="1"/>
          </p:nvPr>
        </p:nvSpPr>
        <p:spPr/>
        <p:txBody>
          <a:bodyPr/>
          <a:lstStyle/>
          <a:p>
            <a:r>
              <a:rPr lang="en-US" dirty="0" err="1"/>
              <a:t>wSAST</a:t>
            </a:r>
            <a:r>
              <a:rPr lang="en-US" dirty="0"/>
              <a:t> comes with built-in support for simple annotation rules</a:t>
            </a:r>
          </a:p>
          <a:p>
            <a:r>
              <a:rPr lang="en-GB" dirty="0"/>
              <a:t>Annotation rules can be used to match specific class, method, parameter, variable etc. annotations and mark the resulting variable, instance or data members as traced</a:t>
            </a:r>
          </a:p>
          <a:p>
            <a:r>
              <a:rPr lang="en-GB" dirty="0"/>
              <a:t>The scope (code object) and action (what should be marked traced) of a matched annotation can be specified</a:t>
            </a:r>
          </a:p>
        </p:txBody>
      </p:sp>
      <p:pic>
        <p:nvPicPr>
          <p:cNvPr id="5" name="Picture 4">
            <a:extLst>
              <a:ext uri="{FF2B5EF4-FFF2-40B4-BE49-F238E27FC236}">
                <a16:creationId xmlns:a16="http://schemas.microsoft.com/office/drawing/2014/main" id="{D9F9366F-EA96-4BBF-43CC-5B21CF0369A6}"/>
              </a:ext>
            </a:extLst>
          </p:cNvPr>
          <p:cNvPicPr>
            <a:picLocks noChangeAspect="1"/>
          </p:cNvPicPr>
          <p:nvPr/>
        </p:nvPicPr>
        <p:blipFill>
          <a:blip r:embed="rId2"/>
          <a:stretch>
            <a:fillRect/>
          </a:stretch>
        </p:blipFill>
        <p:spPr>
          <a:xfrm>
            <a:off x="456035" y="4681451"/>
            <a:ext cx="11205543" cy="1639836"/>
          </a:xfrm>
          <a:prstGeom prst="rect">
            <a:avLst/>
          </a:prstGeom>
        </p:spPr>
      </p:pic>
    </p:spTree>
    <p:extLst>
      <p:ext uri="{BB962C8B-B14F-4D97-AF65-F5344CB8AC3E}">
        <p14:creationId xmlns:p14="http://schemas.microsoft.com/office/powerpoint/2010/main" val="3587095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66506-E994-FB46-3481-18FEB2DBE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E4936-32CF-B706-A8E9-3201FBC02111}"/>
              </a:ext>
            </a:extLst>
          </p:cNvPr>
          <p:cNvSpPr>
            <a:spLocks noGrp="1"/>
          </p:cNvSpPr>
          <p:nvPr>
            <p:ph type="title"/>
          </p:nvPr>
        </p:nvSpPr>
        <p:spPr>
          <a:xfrm>
            <a:off x="2967851" y="3844088"/>
            <a:ext cx="5945561" cy="706964"/>
          </a:xfrm>
        </p:spPr>
        <p:txBody>
          <a:bodyPr/>
          <a:lstStyle/>
          <a:p>
            <a:pPr algn="ctr"/>
            <a:r>
              <a:rPr lang="en-US" dirty="0">
                <a:solidFill>
                  <a:schemeClr val="tx1"/>
                </a:solidFill>
              </a:rPr>
              <a:t>Extending </a:t>
            </a:r>
            <a:r>
              <a:rPr lang="en-US" dirty="0" err="1">
                <a:solidFill>
                  <a:schemeClr val="tx1"/>
                </a:solidFill>
              </a:rPr>
              <a:t>wSAST</a:t>
            </a:r>
            <a:endParaRPr lang="en-GB" dirty="0">
              <a:solidFill>
                <a:schemeClr val="tx1"/>
              </a:solidFill>
            </a:endParaRPr>
          </a:p>
        </p:txBody>
      </p:sp>
    </p:spTree>
    <p:extLst>
      <p:ext uri="{BB962C8B-B14F-4D97-AF65-F5344CB8AC3E}">
        <p14:creationId xmlns:p14="http://schemas.microsoft.com/office/powerpoint/2010/main" val="3774081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7658-5CE5-18A9-E91A-2A520DEA3E90}"/>
              </a:ext>
            </a:extLst>
          </p:cNvPr>
          <p:cNvSpPr>
            <a:spLocks noGrp="1"/>
          </p:cNvSpPr>
          <p:nvPr>
            <p:ph type="title"/>
          </p:nvPr>
        </p:nvSpPr>
        <p:spPr/>
        <p:txBody>
          <a:bodyPr/>
          <a:lstStyle/>
          <a:p>
            <a:r>
              <a:rPr lang="en-US" dirty="0"/>
              <a:t>Technical – Dataflow Source/Sink (1)</a:t>
            </a:r>
            <a:endParaRPr lang="en-GB" dirty="0"/>
          </a:p>
        </p:txBody>
      </p:sp>
      <p:sp>
        <p:nvSpPr>
          <p:cNvPr id="3" name="Content Placeholder 2">
            <a:extLst>
              <a:ext uri="{FF2B5EF4-FFF2-40B4-BE49-F238E27FC236}">
                <a16:creationId xmlns:a16="http://schemas.microsoft.com/office/drawing/2014/main" id="{07A88F38-093B-CEF5-3632-8753022DCBF1}"/>
              </a:ext>
            </a:extLst>
          </p:cNvPr>
          <p:cNvSpPr>
            <a:spLocks noGrp="1"/>
          </p:cNvSpPr>
          <p:nvPr>
            <p:ph idx="1"/>
          </p:nvPr>
        </p:nvSpPr>
        <p:spPr>
          <a:xfrm>
            <a:off x="679734" y="2941983"/>
            <a:ext cx="10634972" cy="3220278"/>
          </a:xfrm>
        </p:spPr>
        <p:txBody>
          <a:bodyPr>
            <a:normAutofit lnSpcReduction="10000"/>
          </a:bodyPr>
          <a:lstStyle/>
          <a:p>
            <a:r>
              <a:rPr lang="en-US" dirty="0"/>
              <a:t>Sources and sinks can be provided by implementing a simple interface and adding entry to config XML; these are evaluated when the “</a:t>
            </a:r>
            <a:r>
              <a:rPr lang="en-US" dirty="0" err="1"/>
              <a:t>dfscan</a:t>
            </a:r>
            <a:r>
              <a:rPr lang="en-US" dirty="0"/>
              <a:t>” command is run</a:t>
            </a:r>
          </a:p>
          <a:p>
            <a:endParaRPr lang="en-US" dirty="0"/>
          </a:p>
          <a:p>
            <a:r>
              <a:rPr lang="en-US" dirty="0"/>
              <a:t>Both are executed once per node on the local CFG during dataflow analysis</a:t>
            </a:r>
          </a:p>
          <a:p>
            <a:endParaRPr lang="en-US" dirty="0"/>
          </a:p>
          <a:p>
            <a:r>
              <a:rPr lang="en-US" dirty="0"/>
              <a:t>Can attach and read arbitrary state to nodes, dataflow variables for extensibility</a:t>
            </a:r>
          </a:p>
          <a:p>
            <a:endParaRPr lang="en-US" dirty="0"/>
          </a:p>
          <a:p>
            <a:r>
              <a:rPr lang="en-US" dirty="0"/>
              <a:t>Full path from </a:t>
            </a:r>
            <a:r>
              <a:rPr lang="en-US" dirty="0" err="1"/>
              <a:t>entrypoint</a:t>
            </a:r>
            <a:r>
              <a:rPr lang="en-US" dirty="0"/>
              <a:t> can be </a:t>
            </a:r>
            <a:r>
              <a:rPr lang="en-US" dirty="0" err="1"/>
              <a:t>examined,matches</a:t>
            </a:r>
            <a:r>
              <a:rPr lang="en-US" dirty="0"/>
              <a:t> sources attached to variables and matches sinks for an ordered list (and can go out of scope if needed)</a:t>
            </a:r>
          </a:p>
          <a:p>
            <a:endParaRPr lang="en-GB" dirty="0"/>
          </a:p>
        </p:txBody>
      </p:sp>
    </p:spTree>
    <p:extLst>
      <p:ext uri="{BB962C8B-B14F-4D97-AF65-F5344CB8AC3E}">
        <p14:creationId xmlns:p14="http://schemas.microsoft.com/office/powerpoint/2010/main" val="2747963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64F7-C441-E7A8-16E7-CDEF226A5F6E}"/>
              </a:ext>
            </a:extLst>
          </p:cNvPr>
          <p:cNvSpPr>
            <a:spLocks noGrp="1"/>
          </p:cNvSpPr>
          <p:nvPr>
            <p:ph type="title"/>
          </p:nvPr>
        </p:nvSpPr>
        <p:spPr>
          <a:xfrm>
            <a:off x="3512288" y="3740722"/>
            <a:ext cx="4796825" cy="918742"/>
          </a:xfrm>
        </p:spPr>
        <p:txBody>
          <a:bodyPr/>
          <a:lstStyle/>
          <a:p>
            <a:pPr algn="ctr"/>
            <a:r>
              <a:rPr lang="en-US" dirty="0">
                <a:solidFill>
                  <a:schemeClr val="tx1"/>
                </a:solidFill>
              </a:rPr>
              <a:t>Technical Overview</a:t>
            </a:r>
            <a:endParaRPr lang="en-GB" dirty="0">
              <a:solidFill>
                <a:schemeClr val="tx1"/>
              </a:solidFill>
            </a:endParaRPr>
          </a:p>
        </p:txBody>
      </p:sp>
    </p:spTree>
    <p:extLst>
      <p:ext uri="{BB962C8B-B14F-4D97-AF65-F5344CB8AC3E}">
        <p14:creationId xmlns:p14="http://schemas.microsoft.com/office/powerpoint/2010/main" val="1899688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F483-D0B0-3EF3-EAD5-EF983D1C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6B749-80E5-780F-1225-CB71147D43DD}"/>
              </a:ext>
            </a:extLst>
          </p:cNvPr>
          <p:cNvSpPr>
            <a:spLocks noGrp="1"/>
          </p:cNvSpPr>
          <p:nvPr>
            <p:ph type="title"/>
          </p:nvPr>
        </p:nvSpPr>
        <p:spPr/>
        <p:txBody>
          <a:bodyPr/>
          <a:lstStyle/>
          <a:p>
            <a:r>
              <a:rPr lang="en-US" dirty="0"/>
              <a:t>Technical – Dataflow Source/Sink (2)</a:t>
            </a:r>
            <a:endParaRPr lang="en-GB" dirty="0"/>
          </a:p>
        </p:txBody>
      </p:sp>
      <p:pic>
        <p:nvPicPr>
          <p:cNvPr id="5" name="Picture 4">
            <a:extLst>
              <a:ext uri="{FF2B5EF4-FFF2-40B4-BE49-F238E27FC236}">
                <a16:creationId xmlns:a16="http://schemas.microsoft.com/office/drawing/2014/main" id="{C46D99DE-ABCA-73D0-DB7F-76C21DE7B0A0}"/>
              </a:ext>
            </a:extLst>
          </p:cNvPr>
          <p:cNvPicPr>
            <a:picLocks noChangeAspect="1"/>
          </p:cNvPicPr>
          <p:nvPr/>
        </p:nvPicPr>
        <p:blipFill>
          <a:blip r:embed="rId2"/>
          <a:stretch>
            <a:fillRect/>
          </a:stretch>
        </p:blipFill>
        <p:spPr>
          <a:xfrm>
            <a:off x="1019781" y="1680632"/>
            <a:ext cx="9757830" cy="2333057"/>
          </a:xfrm>
          <a:prstGeom prst="rect">
            <a:avLst/>
          </a:prstGeom>
        </p:spPr>
      </p:pic>
      <p:pic>
        <p:nvPicPr>
          <p:cNvPr id="7" name="Picture 6">
            <a:extLst>
              <a:ext uri="{FF2B5EF4-FFF2-40B4-BE49-F238E27FC236}">
                <a16:creationId xmlns:a16="http://schemas.microsoft.com/office/drawing/2014/main" id="{975F150D-B551-E4F3-97ED-7A3E8927A431}"/>
              </a:ext>
            </a:extLst>
          </p:cNvPr>
          <p:cNvPicPr>
            <a:picLocks noChangeAspect="1"/>
          </p:cNvPicPr>
          <p:nvPr/>
        </p:nvPicPr>
        <p:blipFill>
          <a:blip r:embed="rId3"/>
          <a:stretch>
            <a:fillRect/>
          </a:stretch>
        </p:blipFill>
        <p:spPr>
          <a:xfrm>
            <a:off x="1019781" y="4151236"/>
            <a:ext cx="9757830" cy="2645314"/>
          </a:xfrm>
          <a:prstGeom prst="rect">
            <a:avLst/>
          </a:prstGeom>
        </p:spPr>
      </p:pic>
    </p:spTree>
    <p:extLst>
      <p:ext uri="{BB962C8B-B14F-4D97-AF65-F5344CB8AC3E}">
        <p14:creationId xmlns:p14="http://schemas.microsoft.com/office/powerpoint/2010/main" val="1966608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3F31-2C3C-26F5-36CE-9F5897DABAC8}"/>
              </a:ext>
            </a:extLst>
          </p:cNvPr>
          <p:cNvSpPr>
            <a:spLocks noGrp="1"/>
          </p:cNvSpPr>
          <p:nvPr>
            <p:ph type="title"/>
          </p:nvPr>
        </p:nvSpPr>
        <p:spPr/>
        <p:txBody>
          <a:bodyPr/>
          <a:lstStyle/>
          <a:p>
            <a:r>
              <a:rPr lang="en-US" dirty="0"/>
              <a:t>Technical – Static Rules (1)</a:t>
            </a:r>
            <a:endParaRPr lang="en-GB" dirty="0"/>
          </a:p>
        </p:txBody>
      </p:sp>
      <p:sp>
        <p:nvSpPr>
          <p:cNvPr id="3" name="Content Placeholder 2">
            <a:extLst>
              <a:ext uri="{FF2B5EF4-FFF2-40B4-BE49-F238E27FC236}">
                <a16:creationId xmlns:a16="http://schemas.microsoft.com/office/drawing/2014/main" id="{248D174F-78C5-8A78-90D9-81EC76C70158}"/>
              </a:ext>
            </a:extLst>
          </p:cNvPr>
          <p:cNvSpPr>
            <a:spLocks noGrp="1"/>
          </p:cNvSpPr>
          <p:nvPr>
            <p:ph idx="1"/>
          </p:nvPr>
        </p:nvSpPr>
        <p:spPr>
          <a:xfrm>
            <a:off x="1154955" y="2603499"/>
            <a:ext cx="9706527" cy="3837057"/>
          </a:xfrm>
        </p:spPr>
        <p:txBody>
          <a:bodyPr>
            <a:normAutofit/>
          </a:bodyPr>
          <a:lstStyle/>
          <a:p>
            <a:r>
              <a:rPr lang="en-US" dirty="0"/>
              <a:t>For WSIL AST-only rules another interface can be implemented; these rules are evaluated when the “</a:t>
            </a:r>
            <a:r>
              <a:rPr lang="en-US" dirty="0" err="1"/>
              <a:t>sscan</a:t>
            </a:r>
            <a:r>
              <a:rPr lang="en-US" dirty="0"/>
              <a:t>” command is run</a:t>
            </a:r>
          </a:p>
          <a:p>
            <a:endParaRPr lang="en-US" dirty="0"/>
          </a:p>
          <a:p>
            <a:r>
              <a:rPr lang="en-US" dirty="0"/>
              <a:t>These rules are executed without context (e.g. runtime state) and knowledge of variables, but can still be quite powerful as they can build up context internally</a:t>
            </a:r>
          </a:p>
          <a:p>
            <a:endParaRPr lang="en-US" dirty="0"/>
          </a:p>
          <a:p>
            <a:r>
              <a:rPr lang="en-US" dirty="0"/>
              <a:t>The static rules are much faster to execute and are good for finding problem areas of code for manual review</a:t>
            </a:r>
            <a:endParaRPr lang="en-GB" dirty="0"/>
          </a:p>
        </p:txBody>
      </p:sp>
    </p:spTree>
    <p:extLst>
      <p:ext uri="{BB962C8B-B14F-4D97-AF65-F5344CB8AC3E}">
        <p14:creationId xmlns:p14="http://schemas.microsoft.com/office/powerpoint/2010/main" val="960635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FF000-14DB-C78F-6151-375FE2A06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21B03-E718-A28F-E548-CFDB09AF8650}"/>
              </a:ext>
            </a:extLst>
          </p:cNvPr>
          <p:cNvSpPr>
            <a:spLocks noGrp="1"/>
          </p:cNvSpPr>
          <p:nvPr>
            <p:ph type="title"/>
          </p:nvPr>
        </p:nvSpPr>
        <p:spPr/>
        <p:txBody>
          <a:bodyPr/>
          <a:lstStyle/>
          <a:p>
            <a:r>
              <a:rPr lang="en-US" dirty="0"/>
              <a:t>Technical – Static Rules (2)</a:t>
            </a:r>
            <a:endParaRPr lang="en-GB" dirty="0"/>
          </a:p>
        </p:txBody>
      </p:sp>
      <p:pic>
        <p:nvPicPr>
          <p:cNvPr id="5" name="Picture 4">
            <a:extLst>
              <a:ext uri="{FF2B5EF4-FFF2-40B4-BE49-F238E27FC236}">
                <a16:creationId xmlns:a16="http://schemas.microsoft.com/office/drawing/2014/main" id="{AD0A44FF-1B93-1B55-E064-39BDA1FE0A77}"/>
              </a:ext>
            </a:extLst>
          </p:cNvPr>
          <p:cNvPicPr>
            <a:picLocks noChangeAspect="1"/>
          </p:cNvPicPr>
          <p:nvPr/>
        </p:nvPicPr>
        <p:blipFill>
          <a:blip r:embed="rId2"/>
          <a:stretch>
            <a:fillRect/>
          </a:stretch>
        </p:blipFill>
        <p:spPr>
          <a:xfrm>
            <a:off x="1845964" y="2580350"/>
            <a:ext cx="7983442" cy="3303982"/>
          </a:xfrm>
          <a:prstGeom prst="rect">
            <a:avLst/>
          </a:prstGeom>
        </p:spPr>
      </p:pic>
    </p:spTree>
    <p:extLst>
      <p:ext uri="{BB962C8B-B14F-4D97-AF65-F5344CB8AC3E}">
        <p14:creationId xmlns:p14="http://schemas.microsoft.com/office/powerpoint/2010/main" val="2760448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E5042-BC1A-2787-561A-F5CB9E702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2A0A5-9243-E724-B7F6-648934FA7A25}"/>
              </a:ext>
            </a:extLst>
          </p:cNvPr>
          <p:cNvSpPr>
            <a:spLocks noGrp="1"/>
          </p:cNvSpPr>
          <p:nvPr>
            <p:ph type="title"/>
          </p:nvPr>
        </p:nvSpPr>
        <p:spPr/>
        <p:txBody>
          <a:bodyPr/>
          <a:lstStyle/>
          <a:p>
            <a:r>
              <a:rPr lang="en-US" dirty="0"/>
              <a:t>Technical – Language Support (1)</a:t>
            </a:r>
            <a:endParaRPr lang="en-GB" dirty="0"/>
          </a:p>
        </p:txBody>
      </p:sp>
      <p:sp>
        <p:nvSpPr>
          <p:cNvPr id="3" name="Content Placeholder 2">
            <a:extLst>
              <a:ext uri="{FF2B5EF4-FFF2-40B4-BE49-F238E27FC236}">
                <a16:creationId xmlns:a16="http://schemas.microsoft.com/office/drawing/2014/main" id="{E6708923-CCC9-F8D5-9738-5DB1C4A67B7C}"/>
              </a:ext>
            </a:extLst>
          </p:cNvPr>
          <p:cNvSpPr>
            <a:spLocks noGrp="1"/>
          </p:cNvSpPr>
          <p:nvPr>
            <p:ph idx="1"/>
          </p:nvPr>
        </p:nvSpPr>
        <p:spPr>
          <a:xfrm>
            <a:off x="1154954" y="2603500"/>
            <a:ext cx="9754235" cy="3654177"/>
          </a:xfrm>
        </p:spPr>
        <p:txBody>
          <a:bodyPr>
            <a:normAutofit/>
          </a:bodyPr>
          <a:lstStyle/>
          <a:p>
            <a:r>
              <a:rPr lang="en-US" dirty="0"/>
              <a:t>Language support is extended by implementing a simple interface and adding entry to config XML</a:t>
            </a:r>
          </a:p>
          <a:p>
            <a:endParaRPr lang="en-US" dirty="0"/>
          </a:p>
          <a:p>
            <a:r>
              <a:rPr lang="en-US" dirty="0"/>
              <a:t>The language processor must parse the original language (e.g. Java) and then use </a:t>
            </a:r>
            <a:r>
              <a:rPr lang="en-US" dirty="0" err="1"/>
              <a:t>WrappedWsilNodeBuilder</a:t>
            </a:r>
            <a:r>
              <a:rPr lang="en-US" dirty="0"/>
              <a:t> class to build IL tree</a:t>
            </a:r>
          </a:p>
          <a:p>
            <a:endParaRPr lang="en-US" dirty="0"/>
          </a:p>
          <a:p>
            <a:r>
              <a:rPr lang="en-US" dirty="0"/>
              <a:t>Callbacks to notify the UI of progress</a:t>
            </a:r>
          </a:p>
          <a:p>
            <a:endParaRPr lang="en-GB" dirty="0"/>
          </a:p>
        </p:txBody>
      </p:sp>
    </p:spTree>
    <p:extLst>
      <p:ext uri="{BB962C8B-B14F-4D97-AF65-F5344CB8AC3E}">
        <p14:creationId xmlns:p14="http://schemas.microsoft.com/office/powerpoint/2010/main" val="3034809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FEB9-B68C-9051-4AC1-FE702ECD0A3E}"/>
              </a:ext>
            </a:extLst>
          </p:cNvPr>
          <p:cNvSpPr>
            <a:spLocks noGrp="1"/>
          </p:cNvSpPr>
          <p:nvPr>
            <p:ph type="title"/>
          </p:nvPr>
        </p:nvSpPr>
        <p:spPr/>
        <p:txBody>
          <a:bodyPr/>
          <a:lstStyle/>
          <a:p>
            <a:r>
              <a:rPr lang="en-US" dirty="0"/>
              <a:t>Technical – Language Support (2)</a:t>
            </a:r>
            <a:endParaRPr lang="en-GB" dirty="0"/>
          </a:p>
        </p:txBody>
      </p:sp>
      <p:pic>
        <p:nvPicPr>
          <p:cNvPr id="7" name="Picture 6">
            <a:extLst>
              <a:ext uri="{FF2B5EF4-FFF2-40B4-BE49-F238E27FC236}">
                <a16:creationId xmlns:a16="http://schemas.microsoft.com/office/drawing/2014/main" id="{440A15BD-6EEC-F941-CBC1-07F3CC77BEA8}"/>
              </a:ext>
            </a:extLst>
          </p:cNvPr>
          <p:cNvPicPr>
            <a:picLocks noChangeAspect="1"/>
          </p:cNvPicPr>
          <p:nvPr/>
        </p:nvPicPr>
        <p:blipFill>
          <a:blip r:embed="rId2"/>
          <a:stretch>
            <a:fillRect/>
          </a:stretch>
        </p:blipFill>
        <p:spPr>
          <a:xfrm>
            <a:off x="2737263" y="1801690"/>
            <a:ext cx="6311322" cy="4937040"/>
          </a:xfrm>
          <a:prstGeom prst="rect">
            <a:avLst/>
          </a:prstGeom>
        </p:spPr>
      </p:pic>
    </p:spTree>
    <p:extLst>
      <p:ext uri="{BB962C8B-B14F-4D97-AF65-F5344CB8AC3E}">
        <p14:creationId xmlns:p14="http://schemas.microsoft.com/office/powerpoint/2010/main" val="312707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7195-2592-52C2-303C-97B558A4F9ED}"/>
              </a:ext>
            </a:extLst>
          </p:cNvPr>
          <p:cNvSpPr>
            <a:spLocks noGrp="1"/>
          </p:cNvSpPr>
          <p:nvPr>
            <p:ph type="title"/>
          </p:nvPr>
        </p:nvSpPr>
        <p:spPr/>
        <p:txBody>
          <a:bodyPr/>
          <a:lstStyle/>
          <a:p>
            <a:r>
              <a:rPr lang="en-US" dirty="0"/>
              <a:t>Future Plans</a:t>
            </a:r>
            <a:endParaRPr lang="en-GB" dirty="0"/>
          </a:p>
        </p:txBody>
      </p:sp>
      <p:sp>
        <p:nvSpPr>
          <p:cNvPr id="3" name="Content Placeholder 2">
            <a:extLst>
              <a:ext uri="{FF2B5EF4-FFF2-40B4-BE49-F238E27FC236}">
                <a16:creationId xmlns:a16="http://schemas.microsoft.com/office/drawing/2014/main" id="{7A443A01-2BBE-76E5-BBB3-71CF5E85A70D}"/>
              </a:ext>
            </a:extLst>
          </p:cNvPr>
          <p:cNvSpPr>
            <a:spLocks noGrp="1"/>
          </p:cNvSpPr>
          <p:nvPr>
            <p:ph idx="1"/>
          </p:nvPr>
        </p:nvSpPr>
        <p:spPr/>
        <p:txBody>
          <a:bodyPr>
            <a:normAutofit fontScale="92500" lnSpcReduction="20000"/>
          </a:bodyPr>
          <a:lstStyle/>
          <a:p>
            <a:r>
              <a:rPr lang="en-US" dirty="0"/>
              <a:t>Short term – add many more Java rules (GPT is excellent for this); WSIL shims for common Java frameworks including web, RPC, mobile</a:t>
            </a:r>
          </a:p>
          <a:p>
            <a:endParaRPr lang="en-GB" dirty="0"/>
          </a:p>
          <a:p>
            <a:r>
              <a:rPr lang="en-GB" dirty="0"/>
              <a:t>Short/Mid term – add support for more CWE entries; common syntactical mistakes;</a:t>
            </a:r>
          </a:p>
          <a:p>
            <a:endParaRPr lang="en-GB" dirty="0"/>
          </a:p>
          <a:p>
            <a:r>
              <a:rPr lang="en-GB" dirty="0"/>
              <a:t>Mid/Long term – add parsers and translators for more languages; more language constructs</a:t>
            </a:r>
          </a:p>
          <a:p>
            <a:endParaRPr lang="en-GB" dirty="0"/>
          </a:p>
          <a:p>
            <a:r>
              <a:rPr lang="en-GB" dirty="0"/>
              <a:t>Long term – interactive IDE plugin (graphing, right click menu to create source/sink and initiate scan); paradigms for languages not yet supported (e.g. declarative, functional)</a:t>
            </a:r>
          </a:p>
        </p:txBody>
      </p:sp>
    </p:spTree>
    <p:extLst>
      <p:ext uri="{BB962C8B-B14F-4D97-AF65-F5344CB8AC3E}">
        <p14:creationId xmlns:p14="http://schemas.microsoft.com/office/powerpoint/2010/main" val="1856904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99B6-F086-5CC5-BD17-F6B8BBCD6A81}"/>
              </a:ext>
            </a:extLst>
          </p:cNvPr>
          <p:cNvSpPr>
            <a:spLocks noGrp="1"/>
          </p:cNvSpPr>
          <p:nvPr>
            <p:ph type="title"/>
          </p:nvPr>
        </p:nvSpPr>
        <p:spPr/>
        <p:txBody>
          <a:bodyPr/>
          <a:lstStyle/>
          <a:p>
            <a:r>
              <a:rPr lang="en-US" dirty="0"/>
              <a:t>Demo</a:t>
            </a:r>
            <a:endParaRPr lang="en-GB" dirty="0"/>
          </a:p>
        </p:txBody>
      </p:sp>
      <p:sp>
        <p:nvSpPr>
          <p:cNvPr id="3" name="Content Placeholder 2">
            <a:extLst>
              <a:ext uri="{FF2B5EF4-FFF2-40B4-BE49-F238E27FC236}">
                <a16:creationId xmlns:a16="http://schemas.microsoft.com/office/drawing/2014/main" id="{BBB29BEF-5BA4-860B-F8BE-9CAAE9BD261D}"/>
              </a:ext>
            </a:extLst>
          </p:cNvPr>
          <p:cNvSpPr>
            <a:spLocks noGrp="1"/>
          </p:cNvSpPr>
          <p:nvPr>
            <p:ph idx="1"/>
          </p:nvPr>
        </p:nvSpPr>
        <p:spPr/>
        <p:txBody>
          <a:bodyPr/>
          <a:lstStyle/>
          <a:p>
            <a:r>
              <a:rPr lang="en-US" dirty="0"/>
              <a:t>Wish me luck…</a:t>
            </a:r>
            <a:endParaRPr lang="en-GB" dirty="0"/>
          </a:p>
        </p:txBody>
      </p:sp>
    </p:spTree>
    <p:extLst>
      <p:ext uri="{BB962C8B-B14F-4D97-AF65-F5344CB8AC3E}">
        <p14:creationId xmlns:p14="http://schemas.microsoft.com/office/powerpoint/2010/main" val="3573255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6331-3A24-09DB-C843-70DF05C64704}"/>
              </a:ext>
            </a:extLst>
          </p:cNvPr>
          <p:cNvSpPr>
            <a:spLocks noGrp="1"/>
          </p:cNvSpPr>
          <p:nvPr>
            <p:ph type="title"/>
          </p:nvPr>
        </p:nvSpPr>
        <p:spPr/>
        <p:txBody>
          <a:bodyPr/>
          <a:lstStyle/>
          <a:p>
            <a:r>
              <a:rPr lang="en-US" dirty="0"/>
              <a:t>Questions?</a:t>
            </a:r>
            <a:endParaRPr lang="en-GB" dirty="0"/>
          </a:p>
        </p:txBody>
      </p:sp>
      <p:pic>
        <p:nvPicPr>
          <p:cNvPr id="5" name="Content Placeholder 4">
            <a:extLst>
              <a:ext uri="{FF2B5EF4-FFF2-40B4-BE49-F238E27FC236}">
                <a16:creationId xmlns:a16="http://schemas.microsoft.com/office/drawing/2014/main" id="{E7AC4E4B-8A58-152A-77CA-110C4171388F}"/>
              </a:ext>
            </a:extLst>
          </p:cNvPr>
          <p:cNvPicPr>
            <a:picLocks noGrp="1" noChangeAspect="1"/>
          </p:cNvPicPr>
          <p:nvPr>
            <p:ph idx="1"/>
          </p:nvPr>
        </p:nvPicPr>
        <p:blipFill>
          <a:blip r:embed="rId3"/>
          <a:stretch>
            <a:fillRect/>
          </a:stretch>
        </p:blipFill>
        <p:spPr>
          <a:xfrm>
            <a:off x="3718357" y="2326012"/>
            <a:ext cx="4240160" cy="4370127"/>
          </a:xfrm>
        </p:spPr>
      </p:pic>
    </p:spTree>
    <p:extLst>
      <p:ext uri="{BB962C8B-B14F-4D97-AF65-F5344CB8AC3E}">
        <p14:creationId xmlns:p14="http://schemas.microsoft.com/office/powerpoint/2010/main" val="3506986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D65E-8BC1-3D82-6A7F-9C7D5C68F935}"/>
              </a:ext>
            </a:extLst>
          </p:cNvPr>
          <p:cNvSpPr>
            <a:spLocks noGrp="1"/>
          </p:cNvSpPr>
          <p:nvPr>
            <p:ph type="title"/>
          </p:nvPr>
        </p:nvSpPr>
        <p:spPr/>
        <p:txBody>
          <a:bodyPr/>
          <a:lstStyle/>
          <a:p>
            <a:r>
              <a:rPr lang="en-US" dirty="0"/>
              <a:t>Contact</a:t>
            </a:r>
            <a:endParaRPr lang="en-GB" dirty="0"/>
          </a:p>
        </p:txBody>
      </p:sp>
      <p:sp>
        <p:nvSpPr>
          <p:cNvPr id="3" name="Content Placeholder 2">
            <a:extLst>
              <a:ext uri="{FF2B5EF4-FFF2-40B4-BE49-F238E27FC236}">
                <a16:creationId xmlns:a16="http://schemas.microsoft.com/office/drawing/2014/main" id="{B4AD8C06-3BB9-D314-8457-61A2F8127105}"/>
              </a:ext>
            </a:extLst>
          </p:cNvPr>
          <p:cNvSpPr>
            <a:spLocks noGrp="1"/>
          </p:cNvSpPr>
          <p:nvPr>
            <p:ph idx="1"/>
          </p:nvPr>
        </p:nvSpPr>
        <p:spPr/>
        <p:txBody>
          <a:bodyPr/>
          <a:lstStyle/>
          <a:p>
            <a:r>
              <a:rPr lang="en-US" dirty="0"/>
              <a:t>Me</a:t>
            </a:r>
          </a:p>
          <a:p>
            <a:pPr lvl="1"/>
            <a:r>
              <a:rPr lang="en-US" dirty="0"/>
              <a:t>@peterwintrsmith on Twitter.</a:t>
            </a:r>
          </a:p>
          <a:p>
            <a:r>
              <a:rPr lang="en-US" dirty="0" err="1"/>
              <a:t>wSAST</a:t>
            </a:r>
            <a:r>
              <a:rPr lang="en-US" dirty="0"/>
              <a:t> Product &amp; Development</a:t>
            </a:r>
          </a:p>
          <a:p>
            <a:pPr lvl="1"/>
            <a:r>
              <a:rPr lang="en-US">
                <a:hlinkClick r:id="rId2"/>
              </a:rPr>
              <a:t>https://www.wsast.co.uk/</a:t>
            </a:r>
            <a:endParaRPr lang="en-US"/>
          </a:p>
          <a:p>
            <a:pPr lvl="1"/>
            <a:r>
              <a:rPr lang="en-US"/>
              <a:t>@</a:t>
            </a:r>
            <a:r>
              <a:rPr lang="en-US" dirty="0"/>
              <a:t>wsastsupport on Twitter</a:t>
            </a:r>
          </a:p>
          <a:p>
            <a:pPr lvl="1"/>
            <a:r>
              <a:rPr lang="en-US" dirty="0">
                <a:hlinkClick r:id="rId3"/>
              </a:rPr>
              <a:t>support@wsast.co.uk</a:t>
            </a:r>
            <a:r>
              <a:rPr lang="en-US" dirty="0"/>
              <a:t> for tech support by email.</a:t>
            </a:r>
            <a:endParaRPr lang="en-GB" dirty="0"/>
          </a:p>
        </p:txBody>
      </p:sp>
    </p:spTree>
    <p:extLst>
      <p:ext uri="{BB962C8B-B14F-4D97-AF65-F5344CB8AC3E}">
        <p14:creationId xmlns:p14="http://schemas.microsoft.com/office/powerpoint/2010/main" val="2255653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266E-38E7-C8F1-EE8E-162A14B7800F}"/>
              </a:ext>
            </a:extLst>
          </p:cNvPr>
          <p:cNvSpPr>
            <a:spLocks noGrp="1"/>
          </p:cNvSpPr>
          <p:nvPr>
            <p:ph type="title"/>
          </p:nvPr>
        </p:nvSpPr>
        <p:spPr/>
        <p:txBody>
          <a:bodyPr/>
          <a:lstStyle/>
          <a:p>
            <a:r>
              <a:rPr lang="en-US" dirty="0"/>
              <a:t>Technical - High Level Design</a:t>
            </a:r>
            <a:endParaRPr lang="en-GB" dirty="0"/>
          </a:p>
        </p:txBody>
      </p:sp>
      <p:sp>
        <p:nvSpPr>
          <p:cNvPr id="3" name="Content Placeholder 2">
            <a:extLst>
              <a:ext uri="{FF2B5EF4-FFF2-40B4-BE49-F238E27FC236}">
                <a16:creationId xmlns:a16="http://schemas.microsoft.com/office/drawing/2014/main" id="{9B32C57E-25AB-49B8-CB20-FCBDA68D0637}"/>
              </a:ext>
            </a:extLst>
          </p:cNvPr>
          <p:cNvSpPr>
            <a:spLocks noGrp="1"/>
          </p:cNvSpPr>
          <p:nvPr>
            <p:ph idx="1"/>
          </p:nvPr>
        </p:nvSpPr>
        <p:spPr>
          <a:xfrm>
            <a:off x="1154955" y="2259419"/>
            <a:ext cx="8761412" cy="4704907"/>
          </a:xfrm>
        </p:spPr>
        <p:txBody>
          <a:bodyPr>
            <a:normAutofit/>
          </a:bodyPr>
          <a:lstStyle/>
          <a:p>
            <a:r>
              <a:rPr lang="en-US" dirty="0"/>
              <a:t>Multiple major components, including:</a:t>
            </a:r>
          </a:p>
          <a:p>
            <a:endParaRPr lang="en-US" dirty="0"/>
          </a:p>
          <a:p>
            <a:r>
              <a:rPr lang="en-US" dirty="0"/>
              <a:t>Code Processors:</a:t>
            </a:r>
            <a:endParaRPr lang="en-GB" dirty="0"/>
          </a:p>
          <a:p>
            <a:endParaRPr lang="en-GB" dirty="0"/>
          </a:p>
          <a:p>
            <a:r>
              <a:rPr lang="en-GB" dirty="0"/>
              <a:t>Context </a:t>
            </a:r>
            <a:r>
              <a:rPr lang="en-GB" dirty="0" err="1"/>
              <a:t>Analyzers</a:t>
            </a:r>
            <a:r>
              <a:rPr lang="en-GB" dirty="0"/>
              <a:t>:</a:t>
            </a:r>
          </a:p>
          <a:p>
            <a:endParaRPr lang="en-GB" dirty="0"/>
          </a:p>
          <a:p>
            <a:r>
              <a:rPr lang="en-GB" dirty="0"/>
              <a:t>Semantic </a:t>
            </a:r>
            <a:r>
              <a:rPr lang="en-GB" dirty="0" err="1"/>
              <a:t>Analyzers</a:t>
            </a:r>
            <a:r>
              <a:rPr lang="en-GB" dirty="0"/>
              <a:t>:</a:t>
            </a:r>
          </a:p>
          <a:p>
            <a:endParaRPr lang="en-GB" dirty="0"/>
          </a:p>
          <a:p>
            <a:r>
              <a:rPr lang="en-GB" dirty="0"/>
              <a:t>Symbolic Execution</a:t>
            </a:r>
            <a:r>
              <a:rPr lang="en-US" dirty="0"/>
              <a:t>:</a:t>
            </a:r>
          </a:p>
          <a:p>
            <a:endParaRPr lang="en-US" dirty="0"/>
          </a:p>
          <a:p>
            <a:r>
              <a:rPr lang="en-US" dirty="0"/>
              <a:t>Static Evaluation</a:t>
            </a:r>
            <a:endParaRPr lang="en-GB" dirty="0"/>
          </a:p>
        </p:txBody>
      </p:sp>
      <p:sp>
        <p:nvSpPr>
          <p:cNvPr id="9" name="Flowchart: Alternate Process 8">
            <a:extLst>
              <a:ext uri="{FF2B5EF4-FFF2-40B4-BE49-F238E27FC236}">
                <a16:creationId xmlns:a16="http://schemas.microsoft.com/office/drawing/2014/main" id="{DA81BF3A-09C4-7E23-B912-D1C07C400DC8}"/>
              </a:ext>
            </a:extLst>
          </p:cNvPr>
          <p:cNvSpPr/>
          <p:nvPr/>
        </p:nvSpPr>
        <p:spPr>
          <a:xfrm>
            <a:off x="4056321" y="291795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Parsers</a:t>
            </a:r>
            <a:endParaRPr lang="en-GB" dirty="0"/>
          </a:p>
        </p:txBody>
      </p:sp>
      <p:sp>
        <p:nvSpPr>
          <p:cNvPr id="10" name="Flowchart: Alternate Process 9">
            <a:extLst>
              <a:ext uri="{FF2B5EF4-FFF2-40B4-BE49-F238E27FC236}">
                <a16:creationId xmlns:a16="http://schemas.microsoft.com/office/drawing/2014/main" id="{EDA2A235-4087-BB5F-8FF9-EDC6F587F2B5}"/>
              </a:ext>
            </a:extLst>
          </p:cNvPr>
          <p:cNvSpPr/>
          <p:nvPr/>
        </p:nvSpPr>
        <p:spPr>
          <a:xfrm>
            <a:off x="6330364" y="2919979"/>
            <a:ext cx="148324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Translators</a:t>
            </a:r>
            <a:endParaRPr lang="en-GB" dirty="0"/>
          </a:p>
        </p:txBody>
      </p:sp>
      <p:sp>
        <p:nvSpPr>
          <p:cNvPr id="11" name="Flowchart: Alternate Process 10">
            <a:extLst>
              <a:ext uri="{FF2B5EF4-FFF2-40B4-BE49-F238E27FC236}">
                <a16:creationId xmlns:a16="http://schemas.microsoft.com/office/drawing/2014/main" id="{0B5DE77E-FDBF-1418-2383-5B8AA0834B75}"/>
              </a:ext>
            </a:extLst>
          </p:cNvPr>
          <p:cNvSpPr/>
          <p:nvPr/>
        </p:nvSpPr>
        <p:spPr>
          <a:xfrm>
            <a:off x="8604407" y="2917959"/>
            <a:ext cx="15922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WSIL</a:t>
            </a:r>
            <a:endParaRPr lang="en-GB" dirty="0"/>
          </a:p>
        </p:txBody>
      </p:sp>
      <p:sp>
        <p:nvSpPr>
          <p:cNvPr id="15" name="Flowchart: Alternate Process 14">
            <a:extLst>
              <a:ext uri="{FF2B5EF4-FFF2-40B4-BE49-F238E27FC236}">
                <a16:creationId xmlns:a16="http://schemas.microsoft.com/office/drawing/2014/main" id="{B46824E6-12E1-A5A5-C608-53F039F48EF7}"/>
              </a:ext>
            </a:extLst>
          </p:cNvPr>
          <p:cNvSpPr/>
          <p:nvPr/>
        </p:nvSpPr>
        <p:spPr>
          <a:xfrm>
            <a:off x="5047799" y="3758864"/>
            <a:ext cx="188196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GB" dirty="0"/>
          </a:p>
        </p:txBody>
      </p:sp>
      <p:sp>
        <p:nvSpPr>
          <p:cNvPr id="16" name="Flowchart: Alternate Process 15">
            <a:extLst>
              <a:ext uri="{FF2B5EF4-FFF2-40B4-BE49-F238E27FC236}">
                <a16:creationId xmlns:a16="http://schemas.microsoft.com/office/drawing/2014/main" id="{55100A13-F807-35AC-3E0B-99DBE699B6C2}"/>
              </a:ext>
            </a:extLst>
          </p:cNvPr>
          <p:cNvSpPr/>
          <p:nvPr/>
        </p:nvSpPr>
        <p:spPr>
          <a:xfrm>
            <a:off x="4867939"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endParaRPr lang="en-GB" dirty="0"/>
          </a:p>
        </p:txBody>
      </p:sp>
      <p:sp>
        <p:nvSpPr>
          <p:cNvPr id="17" name="Flowchart: Alternate Process 16">
            <a:extLst>
              <a:ext uri="{FF2B5EF4-FFF2-40B4-BE49-F238E27FC236}">
                <a16:creationId xmlns:a16="http://schemas.microsoft.com/office/drawing/2014/main" id="{49DF1A25-082B-ACC4-88B7-DA6AAD862D1F}"/>
              </a:ext>
            </a:extLst>
          </p:cNvPr>
          <p:cNvSpPr/>
          <p:nvPr/>
        </p:nvSpPr>
        <p:spPr>
          <a:xfrm>
            <a:off x="7577783" y="3758864"/>
            <a:ext cx="202151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endParaRPr lang="en-GB" dirty="0"/>
          </a:p>
        </p:txBody>
      </p:sp>
      <p:sp>
        <p:nvSpPr>
          <p:cNvPr id="18" name="Flowchart: Alternate Process 17">
            <a:extLst>
              <a:ext uri="{FF2B5EF4-FFF2-40B4-BE49-F238E27FC236}">
                <a16:creationId xmlns:a16="http://schemas.microsoft.com/office/drawing/2014/main" id="{00F72B34-6706-C5E6-A063-D87BB7D774BB}"/>
              </a:ext>
            </a:extLst>
          </p:cNvPr>
          <p:cNvSpPr/>
          <p:nvPr/>
        </p:nvSpPr>
        <p:spPr>
          <a:xfrm>
            <a:off x="6551141" y="4597749"/>
            <a:ext cx="136495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a:t>
            </a:r>
            <a:endParaRPr lang="en-GB" dirty="0"/>
          </a:p>
        </p:txBody>
      </p:sp>
      <p:sp>
        <p:nvSpPr>
          <p:cNvPr id="19" name="Flowchart: Alternate Process 18">
            <a:extLst>
              <a:ext uri="{FF2B5EF4-FFF2-40B4-BE49-F238E27FC236}">
                <a16:creationId xmlns:a16="http://schemas.microsoft.com/office/drawing/2014/main" id="{CF46C2BF-765F-E3CC-C293-5640FBAAC991}"/>
              </a:ext>
            </a:extLst>
          </p:cNvPr>
          <p:cNvSpPr/>
          <p:nvPr/>
        </p:nvSpPr>
        <p:spPr>
          <a:xfrm>
            <a:off x="8684895"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endParaRPr lang="en-GB" dirty="0"/>
          </a:p>
        </p:txBody>
      </p:sp>
      <p:sp>
        <p:nvSpPr>
          <p:cNvPr id="20" name="Flowchart: Alternate Process 19">
            <a:extLst>
              <a:ext uri="{FF2B5EF4-FFF2-40B4-BE49-F238E27FC236}">
                <a16:creationId xmlns:a16="http://schemas.microsoft.com/office/drawing/2014/main" id="{03A58CF6-13D6-ECC1-99EB-3D5569BA9906}"/>
              </a:ext>
            </a:extLst>
          </p:cNvPr>
          <p:cNvSpPr/>
          <p:nvPr/>
        </p:nvSpPr>
        <p:spPr>
          <a:xfrm>
            <a:off x="5973658" y="5482860"/>
            <a:ext cx="25199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Dataflow Engine</a:t>
            </a:r>
            <a:endParaRPr lang="en-GB" dirty="0"/>
          </a:p>
        </p:txBody>
      </p:sp>
      <p:cxnSp>
        <p:nvCxnSpPr>
          <p:cNvPr id="23" name="Connector: Elbow 22">
            <a:extLst>
              <a:ext uri="{FF2B5EF4-FFF2-40B4-BE49-F238E27FC236}">
                <a16:creationId xmlns:a16="http://schemas.microsoft.com/office/drawing/2014/main" id="{8965ECF9-97FE-1117-25AC-3DE2A0EBEF23}"/>
              </a:ext>
            </a:extLst>
          </p:cNvPr>
          <p:cNvCxnSpPr>
            <a:cxnSpLocks/>
          </p:cNvCxnSpPr>
          <p:nvPr/>
        </p:nvCxnSpPr>
        <p:spPr>
          <a:xfrm>
            <a:off x="7916092" y="4767934"/>
            <a:ext cx="768802" cy="29936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C0B6F7-E435-000C-CC17-5E5F5F21D787}"/>
              </a:ext>
            </a:extLst>
          </p:cNvPr>
          <p:cNvCxnSpPr>
            <a:stCxn id="15" idx="3"/>
            <a:endCxn id="17" idx="1"/>
          </p:cNvCxnSpPr>
          <p:nvPr/>
        </p:nvCxnSpPr>
        <p:spPr>
          <a:xfrm>
            <a:off x="6929761" y="4065188"/>
            <a:ext cx="648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F3960DE-B905-6352-61A8-DF3149F8A22D}"/>
              </a:ext>
            </a:extLst>
          </p:cNvPr>
          <p:cNvCxnSpPr>
            <a:stCxn id="9" idx="3"/>
            <a:endCxn id="10" idx="1"/>
          </p:cNvCxnSpPr>
          <p:nvPr/>
        </p:nvCxnSpPr>
        <p:spPr>
          <a:xfrm>
            <a:off x="5539562"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2C863B-3844-3989-3B45-D146A01969EA}"/>
              </a:ext>
            </a:extLst>
          </p:cNvPr>
          <p:cNvCxnSpPr>
            <a:stCxn id="10" idx="3"/>
            <a:endCxn id="11" idx="1"/>
          </p:cNvCxnSpPr>
          <p:nvPr/>
        </p:nvCxnSpPr>
        <p:spPr>
          <a:xfrm flipV="1">
            <a:off x="7813605"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2B8A851-2693-3BDC-0015-D13E354DAA2E}"/>
              </a:ext>
            </a:extLst>
          </p:cNvPr>
          <p:cNvCxnSpPr>
            <a:stCxn id="11" idx="2"/>
            <a:endCxn id="15" idx="0"/>
          </p:cNvCxnSpPr>
          <p:nvPr/>
        </p:nvCxnSpPr>
        <p:spPr>
          <a:xfrm rot="5400000">
            <a:off x="7580520" y="1938868"/>
            <a:ext cx="228257" cy="3411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93FED1B-038D-0AAE-C73A-CFC5DE9D54EB}"/>
              </a:ext>
            </a:extLst>
          </p:cNvPr>
          <p:cNvCxnSpPr>
            <a:stCxn id="15" idx="2"/>
            <a:endCxn id="18" idx="0"/>
          </p:cNvCxnSpPr>
          <p:nvPr/>
        </p:nvCxnSpPr>
        <p:spPr>
          <a:xfrm rot="16200000" flipH="1">
            <a:off x="6498080" y="3862211"/>
            <a:ext cx="226237" cy="1244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A728C4D-A2AB-BDAA-D227-7C11610F0E8E}"/>
              </a:ext>
            </a:extLst>
          </p:cNvPr>
          <p:cNvCxnSpPr>
            <a:stCxn id="18" idx="2"/>
            <a:endCxn id="20" idx="0"/>
          </p:cNvCxnSpPr>
          <p:nvPr/>
        </p:nvCxnSpPr>
        <p:spPr>
          <a:xfrm flipH="1">
            <a:off x="7233616" y="5210397"/>
            <a:ext cx="1" cy="27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31132A8-5C07-6F59-99B4-C63AFAA2BC0C}"/>
              </a:ext>
            </a:extLst>
          </p:cNvPr>
          <p:cNvCxnSpPr/>
          <p:nvPr/>
        </p:nvCxnSpPr>
        <p:spPr>
          <a:xfrm rot="16200000" flipH="1">
            <a:off x="5320155" y="5215380"/>
            <a:ext cx="14066" cy="40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08DDF74-89F0-6337-001B-E0321F3171DF}"/>
              </a:ext>
            </a:extLst>
          </p:cNvPr>
          <p:cNvCxnSpPr>
            <a:stCxn id="16" idx="2"/>
            <a:endCxn id="20" idx="1"/>
          </p:cNvCxnSpPr>
          <p:nvPr/>
        </p:nvCxnSpPr>
        <p:spPr>
          <a:xfrm rot="16200000" flipH="1">
            <a:off x="5360005" y="5175530"/>
            <a:ext cx="578787" cy="648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7F31D92-8E8C-5862-D5CC-75434E59D5AF}"/>
              </a:ext>
            </a:extLst>
          </p:cNvPr>
          <p:cNvCxnSpPr>
            <a:stCxn id="19" idx="2"/>
            <a:endCxn id="20" idx="3"/>
          </p:cNvCxnSpPr>
          <p:nvPr/>
        </p:nvCxnSpPr>
        <p:spPr>
          <a:xfrm rot="5400000">
            <a:off x="8528442" y="5175530"/>
            <a:ext cx="578787" cy="648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1A235EAB-41F1-9DFC-E88A-A7497B0E5F0D}"/>
              </a:ext>
            </a:extLst>
          </p:cNvPr>
          <p:cNvCxnSpPr>
            <a:stCxn id="15" idx="2"/>
          </p:cNvCxnSpPr>
          <p:nvPr/>
        </p:nvCxnSpPr>
        <p:spPr>
          <a:xfrm rot="16200000" flipH="1">
            <a:off x="5603898" y="4756394"/>
            <a:ext cx="1111348" cy="3415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6227F09-C6BC-6B96-D06D-273D1016EAA6}"/>
              </a:ext>
            </a:extLst>
          </p:cNvPr>
          <p:cNvCxnSpPr>
            <a:cxnSpLocks/>
            <a:stCxn id="17" idx="2"/>
          </p:cNvCxnSpPr>
          <p:nvPr/>
        </p:nvCxnSpPr>
        <p:spPr>
          <a:xfrm rot="5400000">
            <a:off x="7822711" y="4717032"/>
            <a:ext cx="1111348" cy="420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52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B3931-FF86-1303-F5A4-5D1735778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683EF-68A4-FC4E-5E18-C60F1207FB60}"/>
              </a:ext>
            </a:extLst>
          </p:cNvPr>
          <p:cNvSpPr>
            <a:spLocks noGrp="1"/>
          </p:cNvSpPr>
          <p:nvPr>
            <p:ph type="title"/>
          </p:nvPr>
        </p:nvSpPr>
        <p:spPr/>
        <p:txBody>
          <a:bodyPr/>
          <a:lstStyle/>
          <a:p>
            <a:r>
              <a:rPr lang="en-US" dirty="0"/>
              <a:t>Analysis Phases – Code Processing</a:t>
            </a:r>
            <a:endParaRPr lang="en-GB" dirty="0"/>
          </a:p>
        </p:txBody>
      </p:sp>
      <p:sp>
        <p:nvSpPr>
          <p:cNvPr id="3" name="Content Placeholder 2">
            <a:extLst>
              <a:ext uri="{FF2B5EF4-FFF2-40B4-BE49-F238E27FC236}">
                <a16:creationId xmlns:a16="http://schemas.microsoft.com/office/drawing/2014/main" id="{622264C3-593F-2BBF-1B45-74566A0B0E0C}"/>
              </a:ext>
            </a:extLst>
          </p:cNvPr>
          <p:cNvSpPr>
            <a:spLocks noGrp="1"/>
          </p:cNvSpPr>
          <p:nvPr>
            <p:ph idx="1"/>
          </p:nvPr>
        </p:nvSpPr>
        <p:spPr>
          <a:xfrm>
            <a:off x="1154955" y="2259419"/>
            <a:ext cx="8761412" cy="4704907"/>
          </a:xfrm>
        </p:spPr>
        <p:txBody>
          <a:bodyPr>
            <a:normAutofit/>
          </a:bodyPr>
          <a:lstStyle/>
          <a:p>
            <a:r>
              <a:rPr lang="en-US" dirty="0"/>
              <a:t>Multiple major components, including:</a:t>
            </a:r>
          </a:p>
          <a:p>
            <a:endParaRPr lang="en-US" dirty="0"/>
          </a:p>
          <a:p>
            <a:r>
              <a:rPr lang="en-US" dirty="0"/>
              <a:t>Code Processors:</a:t>
            </a:r>
            <a:endParaRPr lang="en-GB" dirty="0"/>
          </a:p>
          <a:p>
            <a:endParaRPr lang="en-GB" dirty="0"/>
          </a:p>
          <a:p>
            <a:r>
              <a:rPr lang="en-GB" dirty="0"/>
              <a:t>Context </a:t>
            </a:r>
            <a:r>
              <a:rPr lang="en-GB" dirty="0" err="1"/>
              <a:t>Analyzers</a:t>
            </a:r>
            <a:r>
              <a:rPr lang="en-GB" dirty="0"/>
              <a:t>:</a:t>
            </a:r>
          </a:p>
          <a:p>
            <a:endParaRPr lang="en-GB" dirty="0"/>
          </a:p>
          <a:p>
            <a:r>
              <a:rPr lang="en-GB" dirty="0"/>
              <a:t>Semantic </a:t>
            </a:r>
            <a:r>
              <a:rPr lang="en-GB" dirty="0" err="1"/>
              <a:t>Analyzers</a:t>
            </a:r>
            <a:r>
              <a:rPr lang="en-GB" dirty="0"/>
              <a:t>:</a:t>
            </a:r>
          </a:p>
          <a:p>
            <a:endParaRPr lang="en-GB" dirty="0"/>
          </a:p>
          <a:p>
            <a:r>
              <a:rPr lang="en-GB" dirty="0"/>
              <a:t>Symbolic Execution</a:t>
            </a:r>
            <a:r>
              <a:rPr lang="en-US" dirty="0"/>
              <a:t>:</a:t>
            </a:r>
          </a:p>
          <a:p>
            <a:endParaRPr lang="en-US" dirty="0"/>
          </a:p>
          <a:p>
            <a:r>
              <a:rPr lang="en-US" dirty="0"/>
              <a:t>Static Evaluation</a:t>
            </a:r>
            <a:endParaRPr lang="en-GB" dirty="0"/>
          </a:p>
        </p:txBody>
      </p:sp>
      <p:sp>
        <p:nvSpPr>
          <p:cNvPr id="9" name="Flowchart: Alternate Process 8">
            <a:extLst>
              <a:ext uri="{FF2B5EF4-FFF2-40B4-BE49-F238E27FC236}">
                <a16:creationId xmlns:a16="http://schemas.microsoft.com/office/drawing/2014/main" id="{20A7338F-F444-C8A5-8398-1AB6A43E4E18}"/>
              </a:ext>
            </a:extLst>
          </p:cNvPr>
          <p:cNvSpPr/>
          <p:nvPr/>
        </p:nvSpPr>
        <p:spPr>
          <a:xfrm>
            <a:off x="4056321" y="2917959"/>
            <a:ext cx="1483241"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Parsers</a:t>
            </a:r>
            <a:endParaRPr lang="en-GB" dirty="0"/>
          </a:p>
        </p:txBody>
      </p:sp>
      <p:sp>
        <p:nvSpPr>
          <p:cNvPr id="10" name="Flowchart: Alternate Process 9">
            <a:extLst>
              <a:ext uri="{FF2B5EF4-FFF2-40B4-BE49-F238E27FC236}">
                <a16:creationId xmlns:a16="http://schemas.microsoft.com/office/drawing/2014/main" id="{80945427-7DE5-4C1A-B585-E53C945B2A3A}"/>
              </a:ext>
            </a:extLst>
          </p:cNvPr>
          <p:cNvSpPr/>
          <p:nvPr/>
        </p:nvSpPr>
        <p:spPr>
          <a:xfrm>
            <a:off x="6330364" y="2919979"/>
            <a:ext cx="1483241"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Translators</a:t>
            </a:r>
            <a:endParaRPr lang="en-GB" dirty="0"/>
          </a:p>
        </p:txBody>
      </p:sp>
      <p:sp>
        <p:nvSpPr>
          <p:cNvPr id="11" name="Flowchart: Alternate Process 10">
            <a:extLst>
              <a:ext uri="{FF2B5EF4-FFF2-40B4-BE49-F238E27FC236}">
                <a16:creationId xmlns:a16="http://schemas.microsoft.com/office/drawing/2014/main" id="{F1DF3A8A-E516-5B26-96BC-03A273B93011}"/>
              </a:ext>
            </a:extLst>
          </p:cNvPr>
          <p:cNvSpPr/>
          <p:nvPr/>
        </p:nvSpPr>
        <p:spPr>
          <a:xfrm>
            <a:off x="8604407" y="2917959"/>
            <a:ext cx="1592216" cy="612648"/>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WSIL</a:t>
            </a:r>
            <a:endParaRPr lang="en-GB" dirty="0"/>
          </a:p>
        </p:txBody>
      </p:sp>
      <p:sp>
        <p:nvSpPr>
          <p:cNvPr id="15" name="Flowchart: Alternate Process 14">
            <a:extLst>
              <a:ext uri="{FF2B5EF4-FFF2-40B4-BE49-F238E27FC236}">
                <a16:creationId xmlns:a16="http://schemas.microsoft.com/office/drawing/2014/main" id="{011BD17D-621D-34F2-1CF9-EBFC62C89697}"/>
              </a:ext>
            </a:extLst>
          </p:cNvPr>
          <p:cNvSpPr/>
          <p:nvPr/>
        </p:nvSpPr>
        <p:spPr>
          <a:xfrm>
            <a:off x="5047799" y="3758864"/>
            <a:ext cx="188196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GB" dirty="0"/>
          </a:p>
        </p:txBody>
      </p:sp>
      <p:sp>
        <p:nvSpPr>
          <p:cNvPr id="16" name="Flowchart: Alternate Process 15">
            <a:extLst>
              <a:ext uri="{FF2B5EF4-FFF2-40B4-BE49-F238E27FC236}">
                <a16:creationId xmlns:a16="http://schemas.microsoft.com/office/drawing/2014/main" id="{F4A33BAE-D2B5-359F-71BF-7A07D5B6C828}"/>
              </a:ext>
            </a:extLst>
          </p:cNvPr>
          <p:cNvSpPr/>
          <p:nvPr/>
        </p:nvSpPr>
        <p:spPr>
          <a:xfrm>
            <a:off x="4867939"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endParaRPr lang="en-GB" dirty="0"/>
          </a:p>
        </p:txBody>
      </p:sp>
      <p:sp>
        <p:nvSpPr>
          <p:cNvPr id="17" name="Flowchart: Alternate Process 16">
            <a:extLst>
              <a:ext uri="{FF2B5EF4-FFF2-40B4-BE49-F238E27FC236}">
                <a16:creationId xmlns:a16="http://schemas.microsoft.com/office/drawing/2014/main" id="{927E8874-F59C-4910-E881-DF8CE38C7503}"/>
              </a:ext>
            </a:extLst>
          </p:cNvPr>
          <p:cNvSpPr/>
          <p:nvPr/>
        </p:nvSpPr>
        <p:spPr>
          <a:xfrm>
            <a:off x="7577783" y="3758864"/>
            <a:ext cx="2021512"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endParaRPr lang="en-GB" dirty="0"/>
          </a:p>
        </p:txBody>
      </p:sp>
      <p:sp>
        <p:nvSpPr>
          <p:cNvPr id="18" name="Flowchart: Alternate Process 17">
            <a:extLst>
              <a:ext uri="{FF2B5EF4-FFF2-40B4-BE49-F238E27FC236}">
                <a16:creationId xmlns:a16="http://schemas.microsoft.com/office/drawing/2014/main" id="{6F4BBDFE-5C71-4A42-E60A-85CDD9E38179}"/>
              </a:ext>
            </a:extLst>
          </p:cNvPr>
          <p:cNvSpPr/>
          <p:nvPr/>
        </p:nvSpPr>
        <p:spPr>
          <a:xfrm>
            <a:off x="6551141" y="4597749"/>
            <a:ext cx="1364951"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a:t>
            </a:r>
            <a:endParaRPr lang="en-GB" dirty="0"/>
          </a:p>
        </p:txBody>
      </p:sp>
      <p:sp>
        <p:nvSpPr>
          <p:cNvPr id="19" name="Flowchart: Alternate Process 18">
            <a:extLst>
              <a:ext uri="{FF2B5EF4-FFF2-40B4-BE49-F238E27FC236}">
                <a16:creationId xmlns:a16="http://schemas.microsoft.com/office/drawing/2014/main" id="{8D0B9A17-F17D-31D0-620A-7CE39FEE9121}"/>
              </a:ext>
            </a:extLst>
          </p:cNvPr>
          <p:cNvSpPr/>
          <p:nvPr/>
        </p:nvSpPr>
        <p:spPr>
          <a:xfrm>
            <a:off x="8684895" y="4597749"/>
            <a:ext cx="914400"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endParaRPr lang="en-GB" dirty="0"/>
          </a:p>
        </p:txBody>
      </p:sp>
      <p:sp>
        <p:nvSpPr>
          <p:cNvPr id="20" name="Flowchart: Alternate Process 19">
            <a:extLst>
              <a:ext uri="{FF2B5EF4-FFF2-40B4-BE49-F238E27FC236}">
                <a16:creationId xmlns:a16="http://schemas.microsoft.com/office/drawing/2014/main" id="{25976D8E-BB26-31E3-B3FD-F9035898A73C}"/>
              </a:ext>
            </a:extLst>
          </p:cNvPr>
          <p:cNvSpPr/>
          <p:nvPr/>
        </p:nvSpPr>
        <p:spPr>
          <a:xfrm>
            <a:off x="5973658" y="5482860"/>
            <a:ext cx="2519916" cy="6126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Dataflow Engine</a:t>
            </a:r>
            <a:endParaRPr lang="en-GB" dirty="0"/>
          </a:p>
        </p:txBody>
      </p:sp>
      <p:cxnSp>
        <p:nvCxnSpPr>
          <p:cNvPr id="23" name="Connector: Elbow 22">
            <a:extLst>
              <a:ext uri="{FF2B5EF4-FFF2-40B4-BE49-F238E27FC236}">
                <a16:creationId xmlns:a16="http://schemas.microsoft.com/office/drawing/2014/main" id="{6D572B0B-0AFB-4DE1-0CE6-2A68DFB665B1}"/>
              </a:ext>
            </a:extLst>
          </p:cNvPr>
          <p:cNvCxnSpPr>
            <a:cxnSpLocks/>
          </p:cNvCxnSpPr>
          <p:nvPr/>
        </p:nvCxnSpPr>
        <p:spPr>
          <a:xfrm>
            <a:off x="7916092" y="4767934"/>
            <a:ext cx="768802" cy="29936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C0870F-6D71-5010-02D8-4780F6888D84}"/>
              </a:ext>
            </a:extLst>
          </p:cNvPr>
          <p:cNvCxnSpPr>
            <a:stCxn id="15" idx="3"/>
            <a:endCxn id="17" idx="1"/>
          </p:cNvCxnSpPr>
          <p:nvPr/>
        </p:nvCxnSpPr>
        <p:spPr>
          <a:xfrm>
            <a:off x="6929761" y="4065188"/>
            <a:ext cx="648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B66DD4-C651-512D-DDB3-946C6E2BCA7A}"/>
              </a:ext>
            </a:extLst>
          </p:cNvPr>
          <p:cNvCxnSpPr>
            <a:stCxn id="9" idx="3"/>
            <a:endCxn id="10" idx="1"/>
          </p:cNvCxnSpPr>
          <p:nvPr/>
        </p:nvCxnSpPr>
        <p:spPr>
          <a:xfrm>
            <a:off x="5539562"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7D19D66-1205-BDE6-9BE5-014FE2D30F32}"/>
              </a:ext>
            </a:extLst>
          </p:cNvPr>
          <p:cNvCxnSpPr>
            <a:stCxn id="10" idx="3"/>
            <a:endCxn id="11" idx="1"/>
          </p:cNvCxnSpPr>
          <p:nvPr/>
        </p:nvCxnSpPr>
        <p:spPr>
          <a:xfrm flipV="1">
            <a:off x="7813605" y="3224283"/>
            <a:ext cx="790802"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A88391-94A3-CFA4-31BA-3783F8669C3B}"/>
              </a:ext>
            </a:extLst>
          </p:cNvPr>
          <p:cNvCxnSpPr>
            <a:stCxn id="11" idx="2"/>
            <a:endCxn id="15" idx="0"/>
          </p:cNvCxnSpPr>
          <p:nvPr/>
        </p:nvCxnSpPr>
        <p:spPr>
          <a:xfrm rot="5400000">
            <a:off x="7580520" y="1938868"/>
            <a:ext cx="228257" cy="3411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8A03F5C-F843-872D-590A-B5A1B3DECF8D}"/>
              </a:ext>
            </a:extLst>
          </p:cNvPr>
          <p:cNvCxnSpPr>
            <a:stCxn id="15" idx="2"/>
            <a:endCxn id="18" idx="0"/>
          </p:cNvCxnSpPr>
          <p:nvPr/>
        </p:nvCxnSpPr>
        <p:spPr>
          <a:xfrm rot="16200000" flipH="1">
            <a:off x="6498080" y="3862211"/>
            <a:ext cx="226237" cy="1244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B82153-071F-FA8E-5F97-58A86D94E593}"/>
              </a:ext>
            </a:extLst>
          </p:cNvPr>
          <p:cNvCxnSpPr>
            <a:stCxn id="18" idx="2"/>
            <a:endCxn id="20" idx="0"/>
          </p:cNvCxnSpPr>
          <p:nvPr/>
        </p:nvCxnSpPr>
        <p:spPr>
          <a:xfrm flipH="1">
            <a:off x="7233616" y="5210397"/>
            <a:ext cx="1" cy="27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C1BC70-EFF9-61FA-4FD1-39D6B13D5F99}"/>
              </a:ext>
            </a:extLst>
          </p:cNvPr>
          <p:cNvCxnSpPr/>
          <p:nvPr/>
        </p:nvCxnSpPr>
        <p:spPr>
          <a:xfrm rot="16200000" flipH="1">
            <a:off x="5320155" y="5215380"/>
            <a:ext cx="14066" cy="40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A713F8F-14E7-0070-E9B6-502298141EFC}"/>
              </a:ext>
            </a:extLst>
          </p:cNvPr>
          <p:cNvCxnSpPr>
            <a:stCxn id="16" idx="2"/>
            <a:endCxn id="20" idx="1"/>
          </p:cNvCxnSpPr>
          <p:nvPr/>
        </p:nvCxnSpPr>
        <p:spPr>
          <a:xfrm rot="16200000" flipH="1">
            <a:off x="5360005" y="5175530"/>
            <a:ext cx="578787" cy="6485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4DA024F-6409-1E83-E6F0-AB8BA90A49B1}"/>
              </a:ext>
            </a:extLst>
          </p:cNvPr>
          <p:cNvCxnSpPr>
            <a:stCxn id="19" idx="2"/>
            <a:endCxn id="20" idx="3"/>
          </p:cNvCxnSpPr>
          <p:nvPr/>
        </p:nvCxnSpPr>
        <p:spPr>
          <a:xfrm rot="5400000">
            <a:off x="8528442" y="5175530"/>
            <a:ext cx="578787" cy="648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0AA7D4B0-8D42-7507-3818-E7C839753875}"/>
              </a:ext>
            </a:extLst>
          </p:cNvPr>
          <p:cNvCxnSpPr>
            <a:stCxn id="15" idx="2"/>
          </p:cNvCxnSpPr>
          <p:nvPr/>
        </p:nvCxnSpPr>
        <p:spPr>
          <a:xfrm rot="16200000" flipH="1">
            <a:off x="5603898" y="4756394"/>
            <a:ext cx="1111348" cy="3415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9E38729-5EB1-6B88-2FF4-1394E3B48994}"/>
              </a:ext>
            </a:extLst>
          </p:cNvPr>
          <p:cNvCxnSpPr>
            <a:cxnSpLocks/>
            <a:stCxn id="17" idx="2"/>
          </p:cNvCxnSpPr>
          <p:nvPr/>
        </p:nvCxnSpPr>
        <p:spPr>
          <a:xfrm rot="5400000">
            <a:off x="7822711" y="4717032"/>
            <a:ext cx="1111348" cy="420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63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A62F-CF44-49F0-74F9-EB6B46BAB8E2}"/>
              </a:ext>
            </a:extLst>
          </p:cNvPr>
          <p:cNvSpPr>
            <a:spLocks noGrp="1"/>
          </p:cNvSpPr>
          <p:nvPr>
            <p:ph type="title"/>
          </p:nvPr>
        </p:nvSpPr>
        <p:spPr/>
        <p:txBody>
          <a:bodyPr/>
          <a:lstStyle/>
          <a:p>
            <a:r>
              <a:rPr lang="en-US" dirty="0"/>
              <a:t>Parsers</a:t>
            </a:r>
            <a:endParaRPr lang="en-GB" dirty="0"/>
          </a:p>
        </p:txBody>
      </p:sp>
      <p:sp>
        <p:nvSpPr>
          <p:cNvPr id="3" name="Content Placeholder 2">
            <a:extLst>
              <a:ext uri="{FF2B5EF4-FFF2-40B4-BE49-F238E27FC236}">
                <a16:creationId xmlns:a16="http://schemas.microsoft.com/office/drawing/2014/main" id="{B6B5B8A7-2AA2-D175-13E0-7C810C3E162D}"/>
              </a:ext>
            </a:extLst>
          </p:cNvPr>
          <p:cNvSpPr>
            <a:spLocks noGrp="1"/>
          </p:cNvSpPr>
          <p:nvPr>
            <p:ph idx="1"/>
          </p:nvPr>
        </p:nvSpPr>
        <p:spPr>
          <a:xfrm>
            <a:off x="930303" y="2329733"/>
            <a:ext cx="8986064" cy="4245046"/>
          </a:xfrm>
        </p:spPr>
        <p:txBody>
          <a:bodyPr>
            <a:normAutofit/>
          </a:bodyPr>
          <a:lstStyle/>
          <a:p>
            <a:r>
              <a:rPr lang="en-US" dirty="0"/>
              <a:t>Idea for </a:t>
            </a:r>
            <a:r>
              <a:rPr lang="en-US" dirty="0" err="1"/>
              <a:t>wSAST</a:t>
            </a:r>
            <a:r>
              <a:rPr lang="en-US" dirty="0"/>
              <a:t> born out of experimentation with parsers</a:t>
            </a:r>
          </a:p>
          <a:p>
            <a:r>
              <a:rPr lang="en-US" dirty="0"/>
              <a:t>Read numerous books on parsing, ended up writing own framework based on an idea in </a:t>
            </a:r>
            <a:r>
              <a:rPr lang="en-US" dirty="0" err="1"/>
              <a:t>Grune</a:t>
            </a:r>
            <a:r>
              <a:rPr lang="en-US" dirty="0"/>
              <a:t> book</a:t>
            </a:r>
          </a:p>
          <a:p>
            <a:r>
              <a:rPr lang="en-GB" dirty="0"/>
              <a:t>The framework supports LL(*) parser generation – it works roughly like this:</a:t>
            </a:r>
          </a:p>
          <a:p>
            <a:pPr lvl="1"/>
            <a:r>
              <a:rPr lang="en-GB" dirty="0"/>
              <a:t>EBNF grammar is processed into an AST and annotated with information on left recursion (which productions and rules are LR)</a:t>
            </a:r>
          </a:p>
          <a:p>
            <a:pPr lvl="1"/>
            <a:r>
              <a:rPr lang="en-GB" dirty="0"/>
              <a:t>Code is generated to handle different rule types ((non-)terminals, </a:t>
            </a:r>
            <a:r>
              <a:rPr lang="en-GB" dirty="0" err="1"/>
              <a:t>optionals</a:t>
            </a:r>
            <a:r>
              <a:rPr lang="en-GB" dirty="0"/>
              <a:t>, repetitions, etc.)</a:t>
            </a:r>
          </a:p>
          <a:p>
            <a:pPr lvl="1"/>
            <a:r>
              <a:rPr lang="en-GB" dirty="0"/>
              <a:t>For a given production all non-LR rules are matched, then the entire list of matches are fed into the LR rule matchers and these are added to the set of matches</a:t>
            </a:r>
          </a:p>
          <a:p>
            <a:pPr lvl="1"/>
            <a:r>
              <a:rPr lang="en-GB" dirty="0"/>
              <a:t>This process recurs until all matches are exhausted at which point a complete set of possible parse trees have been found</a:t>
            </a:r>
          </a:p>
          <a:p>
            <a:pPr lvl="1"/>
            <a:endParaRPr lang="en-GB" dirty="0"/>
          </a:p>
          <a:p>
            <a:pPr lvl="1"/>
            <a:endParaRPr lang="en-GB" dirty="0"/>
          </a:p>
          <a:p>
            <a:pPr lvl="1"/>
            <a:endParaRPr lang="en-GB" dirty="0"/>
          </a:p>
        </p:txBody>
      </p:sp>
      <p:pic>
        <p:nvPicPr>
          <p:cNvPr id="5" name="Picture 4">
            <a:extLst>
              <a:ext uri="{FF2B5EF4-FFF2-40B4-BE49-F238E27FC236}">
                <a16:creationId xmlns:a16="http://schemas.microsoft.com/office/drawing/2014/main" id="{348F56DE-F2CA-9D72-C3DC-80E13E3B5C3F}"/>
              </a:ext>
            </a:extLst>
          </p:cNvPr>
          <p:cNvPicPr>
            <a:picLocks noChangeAspect="1"/>
          </p:cNvPicPr>
          <p:nvPr/>
        </p:nvPicPr>
        <p:blipFill>
          <a:blip r:embed="rId3"/>
          <a:stretch>
            <a:fillRect/>
          </a:stretch>
        </p:blipFill>
        <p:spPr>
          <a:xfrm>
            <a:off x="9968888" y="3429000"/>
            <a:ext cx="1938004" cy="3226179"/>
          </a:xfrm>
          <a:prstGeom prst="rect">
            <a:avLst/>
          </a:prstGeom>
        </p:spPr>
      </p:pic>
      <p:pic>
        <p:nvPicPr>
          <p:cNvPr id="7" name="Picture 6">
            <a:extLst>
              <a:ext uri="{FF2B5EF4-FFF2-40B4-BE49-F238E27FC236}">
                <a16:creationId xmlns:a16="http://schemas.microsoft.com/office/drawing/2014/main" id="{A46DF961-14BD-16A4-F079-98B24D47216D}"/>
              </a:ext>
            </a:extLst>
          </p:cNvPr>
          <p:cNvPicPr>
            <a:picLocks noChangeAspect="1"/>
          </p:cNvPicPr>
          <p:nvPr/>
        </p:nvPicPr>
        <p:blipFill>
          <a:blip r:embed="rId4"/>
          <a:stretch>
            <a:fillRect/>
          </a:stretch>
        </p:blipFill>
        <p:spPr>
          <a:xfrm>
            <a:off x="3459390" y="551875"/>
            <a:ext cx="5909881" cy="1550549"/>
          </a:xfrm>
          <a:prstGeom prst="rect">
            <a:avLst/>
          </a:prstGeom>
        </p:spPr>
      </p:pic>
      <p:pic>
        <p:nvPicPr>
          <p:cNvPr id="9" name="Picture 8">
            <a:extLst>
              <a:ext uri="{FF2B5EF4-FFF2-40B4-BE49-F238E27FC236}">
                <a16:creationId xmlns:a16="http://schemas.microsoft.com/office/drawing/2014/main" id="{12DC2D19-2231-7A1E-A06F-B025EC3E9DE4}"/>
              </a:ext>
            </a:extLst>
          </p:cNvPr>
          <p:cNvPicPr>
            <a:picLocks noChangeAspect="1"/>
          </p:cNvPicPr>
          <p:nvPr/>
        </p:nvPicPr>
        <p:blipFill>
          <a:blip r:embed="rId5"/>
          <a:stretch>
            <a:fillRect/>
          </a:stretch>
        </p:blipFill>
        <p:spPr>
          <a:xfrm>
            <a:off x="9330004" y="591947"/>
            <a:ext cx="2576888" cy="2177370"/>
          </a:xfrm>
          <a:prstGeom prst="rect">
            <a:avLst/>
          </a:prstGeom>
        </p:spPr>
      </p:pic>
    </p:spTree>
    <p:extLst>
      <p:ext uri="{BB962C8B-B14F-4D97-AF65-F5344CB8AC3E}">
        <p14:creationId xmlns:p14="http://schemas.microsoft.com/office/powerpoint/2010/main" val="209950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B643-939E-60E5-308F-9AE13648981A}"/>
              </a:ext>
            </a:extLst>
          </p:cNvPr>
          <p:cNvSpPr>
            <a:spLocks noGrp="1"/>
          </p:cNvSpPr>
          <p:nvPr>
            <p:ph type="title"/>
          </p:nvPr>
        </p:nvSpPr>
        <p:spPr/>
        <p:txBody>
          <a:bodyPr/>
          <a:lstStyle/>
          <a:p>
            <a:r>
              <a:rPr lang="en-US" dirty="0"/>
              <a:t>Translators</a:t>
            </a:r>
            <a:endParaRPr lang="en-GB" dirty="0"/>
          </a:p>
        </p:txBody>
      </p:sp>
      <p:sp>
        <p:nvSpPr>
          <p:cNvPr id="3" name="Content Placeholder 2">
            <a:extLst>
              <a:ext uri="{FF2B5EF4-FFF2-40B4-BE49-F238E27FC236}">
                <a16:creationId xmlns:a16="http://schemas.microsoft.com/office/drawing/2014/main" id="{0B8F5EEE-E3F5-B329-8334-468E7B9EAFB6}"/>
              </a:ext>
            </a:extLst>
          </p:cNvPr>
          <p:cNvSpPr>
            <a:spLocks noGrp="1"/>
          </p:cNvSpPr>
          <p:nvPr>
            <p:ph idx="1"/>
          </p:nvPr>
        </p:nvSpPr>
        <p:spPr>
          <a:xfrm>
            <a:off x="1017767" y="2663686"/>
            <a:ext cx="10193572" cy="3951799"/>
          </a:xfrm>
        </p:spPr>
        <p:txBody>
          <a:bodyPr>
            <a:normAutofit/>
          </a:bodyPr>
          <a:lstStyle/>
          <a:p>
            <a:r>
              <a:rPr lang="en-US" dirty="0"/>
              <a:t>A parse tree must be converted into an intermediate language called WSIL which is understood by </a:t>
            </a:r>
            <a:r>
              <a:rPr lang="en-US" dirty="0" err="1"/>
              <a:t>wSAST</a:t>
            </a:r>
            <a:endParaRPr lang="en-US" dirty="0"/>
          </a:p>
          <a:p>
            <a:r>
              <a:rPr lang="en-US" dirty="0"/>
              <a:t>WSIL is similar to Java, but with a few changes to support some concepts from C++/C# (see: </a:t>
            </a:r>
            <a:r>
              <a:rPr lang="en-US" dirty="0" err="1"/>
              <a:t>WSIL.ebnf</a:t>
            </a:r>
            <a:r>
              <a:rPr lang="en-US" dirty="0"/>
              <a:t>)</a:t>
            </a:r>
          </a:p>
          <a:p>
            <a:r>
              <a:rPr lang="en-US" dirty="0"/>
              <a:t>The parsers implement an </a:t>
            </a:r>
            <a:r>
              <a:rPr lang="en-US" dirty="0" err="1"/>
              <a:t>ILanguageProvider</a:t>
            </a:r>
            <a:r>
              <a:rPr lang="en-US" dirty="0"/>
              <a:t> interface and must invoke a callback to provide updates including the WSIL tree</a:t>
            </a:r>
          </a:p>
          <a:p>
            <a:r>
              <a:rPr lang="en-GB" dirty="0"/>
              <a:t>A helper class is provided to help build WSIL trees and a validator to ensure they’re correctly formed</a:t>
            </a:r>
          </a:p>
          <a:p>
            <a:r>
              <a:rPr lang="en-GB" dirty="0"/>
              <a:t>References to the original parse tree and associated source files can be stored within the tree; ambiguous parses can be recorded and resolved later if needed</a:t>
            </a:r>
          </a:p>
          <a:p>
            <a:endParaRPr lang="en-GB" dirty="0"/>
          </a:p>
        </p:txBody>
      </p:sp>
    </p:spTree>
    <p:extLst>
      <p:ext uri="{BB962C8B-B14F-4D97-AF65-F5344CB8AC3E}">
        <p14:creationId xmlns:p14="http://schemas.microsoft.com/office/powerpoint/2010/main" val="1298702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8034</TotalTime>
  <Words>3641</Words>
  <Application>Microsoft Office PowerPoint</Application>
  <PresentationFormat>Widescreen</PresentationFormat>
  <Paragraphs>417</Paragraphs>
  <Slides>58</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Century Gothic</vt:lpstr>
      <vt:lpstr>Wingdings 3</vt:lpstr>
      <vt:lpstr>Ion Boardroom</vt:lpstr>
      <vt:lpstr>wSAST</vt:lpstr>
      <vt:lpstr>Whoami?</vt:lpstr>
      <vt:lpstr>What the…</vt:lpstr>
      <vt:lpstr>Why the…</vt:lpstr>
      <vt:lpstr>Technical Overview</vt:lpstr>
      <vt:lpstr>Technical - High Level Design</vt:lpstr>
      <vt:lpstr>Analysis Phases – Code Processing</vt:lpstr>
      <vt:lpstr>Parsers</vt:lpstr>
      <vt:lpstr>Translators</vt:lpstr>
      <vt:lpstr>Analysis Phases – Context Analysis</vt:lpstr>
      <vt:lpstr>Knowledge Analyzer</vt:lpstr>
      <vt:lpstr>Scope Analyzer </vt:lpstr>
      <vt:lpstr>Analysis Phases – Semantic Analysis</vt:lpstr>
      <vt:lpstr>Type Analyzer</vt:lpstr>
      <vt:lpstr>Global CF Analyzer</vt:lpstr>
      <vt:lpstr>Global CF + Type Analyzer Phases</vt:lpstr>
      <vt:lpstr>Local Control Flow Analyzer</vt:lpstr>
      <vt:lpstr>Analysis Phases – Dataflow Analysis</vt:lpstr>
      <vt:lpstr>Entrypoint Analysis</vt:lpstr>
      <vt:lpstr>Dataflow Engine (1)</vt:lpstr>
      <vt:lpstr>Dataflow Engine (2)</vt:lpstr>
      <vt:lpstr>Sources + Sinks + Subscribers</vt:lpstr>
      <vt:lpstr>Functionality Overview</vt:lpstr>
      <vt:lpstr>Usage – High Level</vt:lpstr>
      <vt:lpstr>Usage –  Interactive</vt:lpstr>
      <vt:lpstr>Example – Graphing Classes</vt:lpstr>
      <vt:lpstr>Example – Graphing Calls</vt:lpstr>
      <vt:lpstr>Example – Graphing AST</vt:lpstr>
      <vt:lpstr>Graphing - Local</vt:lpstr>
      <vt:lpstr>Search – Knowledge DB</vt:lpstr>
      <vt:lpstr>Search - Calls</vt:lpstr>
      <vt:lpstr>Search - Paths</vt:lpstr>
      <vt:lpstr>Usage – Dataflow Analysis (1)</vt:lpstr>
      <vt:lpstr>Usage – Dataflow Analysis (2)</vt:lpstr>
      <vt:lpstr>Usage – Augmenting Analysis (1)</vt:lpstr>
      <vt:lpstr>Usage – Augmenting Analysis (2)</vt:lpstr>
      <vt:lpstr>Usage – Static Analysis (1)</vt:lpstr>
      <vt:lpstr>Usage – Static Analysis (2)</vt:lpstr>
      <vt:lpstr>Output – Subscribers (1)</vt:lpstr>
      <vt:lpstr>Output – Subscribers (2)</vt:lpstr>
      <vt:lpstr>Common Rules Engine</vt:lpstr>
      <vt:lpstr>Common Rules – Function (1)</vt:lpstr>
      <vt:lpstr>Common Rules – Function (2)</vt:lpstr>
      <vt:lpstr>Common Rules – Variable (1)</vt:lpstr>
      <vt:lpstr>Common Rules – Variable (2)</vt:lpstr>
      <vt:lpstr>Common Rules - Data</vt:lpstr>
      <vt:lpstr>Common Rules – Annotation</vt:lpstr>
      <vt:lpstr>Extending wSAST</vt:lpstr>
      <vt:lpstr>Technical – Dataflow Source/Sink (1)</vt:lpstr>
      <vt:lpstr>Technical – Dataflow Source/Sink (2)</vt:lpstr>
      <vt:lpstr>Technical – Static Rules (1)</vt:lpstr>
      <vt:lpstr>Technical – Static Rules (2)</vt:lpstr>
      <vt:lpstr>Technical – Language Support (1)</vt:lpstr>
      <vt:lpstr>Technical – Language Support (2)</vt:lpstr>
      <vt:lpstr>Future Plans</vt:lpstr>
      <vt:lpstr>Demo</vt:lpstr>
      <vt:lpstr>Questions?</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Winter-Smith</dc:creator>
  <cp:lastModifiedBy>Peter Winter-Smith</cp:lastModifiedBy>
  <cp:revision>119</cp:revision>
  <dcterms:created xsi:type="dcterms:W3CDTF">2023-05-15T09:05:40Z</dcterms:created>
  <dcterms:modified xsi:type="dcterms:W3CDTF">2024-03-01T10:23:58Z</dcterms:modified>
</cp:coreProperties>
</file>